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301" r:id="rId2"/>
    <p:sldId id="340" r:id="rId3"/>
    <p:sldId id="339" r:id="rId4"/>
    <p:sldId id="305" r:id="rId5"/>
    <p:sldId id="306" r:id="rId6"/>
    <p:sldId id="307" r:id="rId7"/>
    <p:sldId id="309" r:id="rId8"/>
    <p:sldId id="308" r:id="rId9"/>
    <p:sldId id="310" r:id="rId10"/>
    <p:sldId id="311" r:id="rId11"/>
    <p:sldId id="312" r:id="rId12"/>
    <p:sldId id="313" r:id="rId13"/>
    <p:sldId id="314" r:id="rId14"/>
    <p:sldId id="315" r:id="rId15"/>
    <p:sldId id="316" r:id="rId16"/>
    <p:sldId id="317" r:id="rId17"/>
    <p:sldId id="318" r:id="rId18"/>
    <p:sldId id="319" r:id="rId19"/>
    <p:sldId id="320" r:id="rId20"/>
    <p:sldId id="256" r:id="rId21"/>
    <p:sldId id="322" r:id="rId22"/>
    <p:sldId id="323" r:id="rId23"/>
    <p:sldId id="325" r:id="rId24"/>
    <p:sldId id="326" r:id="rId25"/>
    <p:sldId id="327" r:id="rId26"/>
    <p:sldId id="328" r:id="rId27"/>
    <p:sldId id="329" r:id="rId28"/>
    <p:sldId id="330" r:id="rId29"/>
    <p:sldId id="331" r:id="rId30"/>
    <p:sldId id="332" r:id="rId31"/>
    <p:sldId id="341" r:id="rId32"/>
    <p:sldId id="334" r:id="rId33"/>
    <p:sldId id="338" r:id="rId34"/>
    <p:sldId id="302" r:id="rId35"/>
    <p:sldId id="303" r:id="rId36"/>
    <p:sldId id="274"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
          <p15:clr>
            <a:srgbClr val="A4A3A4"/>
          </p15:clr>
        </p15:guide>
        <p15:guide id="2" orient="horz" pos="3886">
          <p15:clr>
            <a:srgbClr val="A4A3A4"/>
          </p15:clr>
        </p15:guide>
        <p15:guide id="3" pos="5473">
          <p15:clr>
            <a:srgbClr val="A4A3A4"/>
          </p15:clr>
        </p15:guide>
        <p15:guide id="4" pos="3835">
          <p15:clr>
            <a:srgbClr val="A4A3A4"/>
          </p15:clr>
        </p15:guide>
        <p15:guide id="5" pos="289">
          <p15:clr>
            <a:srgbClr val="A4A3A4"/>
          </p15:clr>
        </p15:guide>
        <p15:guide id="6" pos="19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4" d="100"/>
          <a:sy n="84" d="100"/>
        </p:scale>
        <p:origin x="72" y="82"/>
      </p:cViewPr>
      <p:guideLst>
        <p:guide orient="horz" pos="288"/>
        <p:guide orient="horz" pos="3886"/>
        <p:guide pos="5473"/>
        <p:guide pos="3835"/>
        <p:guide pos="289"/>
        <p:guide pos="192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smtClean="0"/>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496" indent="-222496">
              <a:buAutoNum type="arabicPeriod"/>
            </a:pPr>
            <a:r>
              <a:rPr lang="en-US" dirty="0" smtClean="0"/>
              <a:t>Key use cases:</a:t>
            </a:r>
          </a:p>
          <a:p>
            <a:pPr marL="679696" lvl="1" indent="-222496">
              <a:buAutoNum type="arabicPeriod"/>
            </a:pPr>
            <a:endParaRPr lang="en-US" dirty="0" smtClean="0"/>
          </a:p>
          <a:p>
            <a:pPr marL="222496" indent="-222496">
              <a:buAutoNum type="arabicPeriod"/>
            </a:pPr>
            <a:endParaRPr lang="en-US" dirty="0" smtClean="0"/>
          </a:p>
          <a:p>
            <a:pPr marL="222496" indent="-222496">
              <a:buAutoNum type="arabicPeriod"/>
            </a:pPr>
            <a:r>
              <a:rPr lang="en-US" dirty="0" smtClean="0"/>
              <a:t>Continuous Integration</a:t>
            </a:r>
            <a:r>
              <a:rPr lang="en-US" baseline="0" dirty="0" smtClean="0"/>
              <a:t> systems</a:t>
            </a:r>
          </a:p>
          <a:p>
            <a:pPr marL="222496" indent="-222496">
              <a:buAutoNum type="arabicPeriod"/>
            </a:pPr>
            <a:r>
              <a:rPr lang="en-US" baseline="0" dirty="0" smtClean="0"/>
              <a:t>Artifact Repository</a:t>
            </a:r>
          </a:p>
          <a:p>
            <a:pPr marL="222496" indent="-222496">
              <a:buAutoNum type="arabicPeriod"/>
            </a:pPr>
            <a:r>
              <a:rPr lang="en-US" baseline="0" dirty="0" smtClean="0"/>
              <a:t>Services Desk</a:t>
            </a:r>
          </a:p>
          <a:p>
            <a:pPr marL="667489" lvl="1" indent="-222496">
              <a:buAutoNum type="arabicPeriod"/>
            </a:pPr>
            <a:r>
              <a:rPr lang="en-US" baseline="0" dirty="0" smtClean="0"/>
              <a:t>Approvals, change management</a:t>
            </a:r>
          </a:p>
          <a:p>
            <a:pPr marL="222496" indent="-222496">
              <a:buAutoNum type="arabicPeriod"/>
            </a:pPr>
            <a:r>
              <a:rPr lang="en-US" baseline="0" dirty="0" smtClean="0"/>
              <a:t>Automated test, service virtualization</a:t>
            </a:r>
          </a:p>
          <a:p>
            <a:pPr marL="222496" indent="-222496">
              <a:buAutoNum type="arabicPeriod"/>
            </a:pPr>
            <a:r>
              <a:rPr lang="en-US" baseline="0" dirty="0" smtClean="0"/>
              <a:t>Configuration Management</a:t>
            </a:r>
          </a:p>
          <a:p>
            <a:pPr marL="222496" indent="-222496">
              <a:buAutoNum type="arabicPeriod"/>
            </a:pPr>
            <a:r>
              <a:rPr lang="en-US" baseline="0" dirty="0" smtClean="0"/>
              <a:t>Cloud Provisioning</a:t>
            </a:r>
          </a:p>
        </p:txBody>
      </p:sp>
      <p:sp>
        <p:nvSpPr>
          <p:cNvPr id="4" name="Slide Number Placeholder 3"/>
          <p:cNvSpPr>
            <a:spLocks noGrp="1"/>
          </p:cNvSpPr>
          <p:nvPr>
            <p:ph type="sldNum" sz="quarter" idx="10"/>
          </p:nvPr>
        </p:nvSpPr>
        <p:spPr/>
        <p:txBody>
          <a:bodyPr/>
          <a:lstStyle/>
          <a:p>
            <a:fld id="{9C4C1465-76C8-4610-B968-E64CE47E0FA7}" type="slidenum">
              <a:rPr lang="en-US" smtClean="0"/>
              <a:pPr/>
              <a:t>11</a:t>
            </a:fld>
            <a:endParaRPr lang="en-US" dirty="0"/>
          </a:p>
        </p:txBody>
      </p:sp>
    </p:spTree>
    <p:extLst>
      <p:ext uri="{BB962C8B-B14F-4D97-AF65-F5344CB8AC3E}">
        <p14:creationId xmlns:p14="http://schemas.microsoft.com/office/powerpoint/2010/main" val="358545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15</a:t>
            </a:fld>
            <a:endParaRPr lang="en-US"/>
          </a:p>
        </p:txBody>
      </p:sp>
    </p:spTree>
    <p:extLst>
      <p:ext uri="{BB962C8B-B14F-4D97-AF65-F5344CB8AC3E}">
        <p14:creationId xmlns:p14="http://schemas.microsoft.com/office/powerpoint/2010/main" val="191843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Disparate</a:t>
            </a:r>
            <a:r>
              <a:rPr lang="en-US" baseline="0" dirty="0" smtClean="0"/>
              <a:t> environments</a:t>
            </a:r>
          </a:p>
          <a:p>
            <a:endParaRPr lang="en-US" baseline="0" dirty="0" smtClean="0"/>
          </a:p>
          <a:p>
            <a:r>
              <a:rPr lang="en-US" baseline="0" dirty="0" smtClean="0"/>
              <a:t>Test data not equal to production data</a:t>
            </a:r>
          </a:p>
          <a:p>
            <a:endParaRPr lang="en-US" baseline="0" dirty="0" smtClean="0"/>
          </a:p>
          <a:p>
            <a:r>
              <a:rPr lang="en-US" baseline="0" dirty="0" smtClean="0"/>
              <a:t>Custom Manual testing scripts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17</a:t>
            </a:fld>
            <a:endParaRPr lang="en-US"/>
          </a:p>
        </p:txBody>
      </p:sp>
    </p:spTree>
    <p:extLst>
      <p:ext uri="{BB962C8B-B14F-4D97-AF65-F5344CB8AC3E}">
        <p14:creationId xmlns:p14="http://schemas.microsoft.com/office/powerpoint/2010/main" val="256963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21</a:t>
            </a:fld>
            <a:endParaRPr lang="en-US"/>
          </a:p>
        </p:txBody>
      </p:sp>
    </p:spTree>
    <p:extLst>
      <p:ext uri="{BB962C8B-B14F-4D97-AF65-F5344CB8AC3E}">
        <p14:creationId xmlns:p14="http://schemas.microsoft.com/office/powerpoint/2010/main" val="82343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25</a:t>
            </a:fld>
            <a:endParaRPr lang="en-US"/>
          </a:p>
        </p:txBody>
      </p:sp>
    </p:spTree>
    <p:extLst>
      <p:ext uri="{BB962C8B-B14F-4D97-AF65-F5344CB8AC3E}">
        <p14:creationId xmlns:p14="http://schemas.microsoft.com/office/powerpoint/2010/main" val="2403894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26</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1447446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27</a:t>
            </a:fld>
            <a:endParaRPr lang="en-US"/>
          </a:p>
        </p:txBody>
      </p:sp>
    </p:spTree>
    <p:extLst>
      <p:ext uri="{BB962C8B-B14F-4D97-AF65-F5344CB8AC3E}">
        <p14:creationId xmlns:p14="http://schemas.microsoft.com/office/powerpoint/2010/main" val="3078064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9/19/2016 10:36 AM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28</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29928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 Release Automation</a:t>
            </a:r>
            <a:r>
              <a:rPr lang="en-US" baseline="0" dirty="0" smtClean="0"/>
              <a:t> enables our customers to leverage there existing investment with 1000s of available actions for out of the box integrations to the leading ALM, ITSM and CMDB solutions in addition the most prevalent application, web and databases server technologies. </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29</a:t>
            </a:fld>
            <a:endParaRPr lang="en-US"/>
          </a:p>
        </p:txBody>
      </p:sp>
    </p:spTree>
    <p:extLst>
      <p:ext uri="{BB962C8B-B14F-4D97-AF65-F5344CB8AC3E}">
        <p14:creationId xmlns:p14="http://schemas.microsoft.com/office/powerpoint/2010/main" val="434395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5632704" cy="2514600"/>
          </a:xfrm>
        </p:spPr>
        <p:txBody>
          <a:bodyPr>
            <a:noAutofit/>
          </a:bodyPr>
          <a:lstStyle>
            <a:lvl1pPr>
              <a:lnSpc>
                <a:spcPct val="90000"/>
              </a:lnSpc>
              <a:defRPr sz="4000"/>
            </a:lvl1pPr>
          </a:lstStyle>
          <a:p>
            <a:r>
              <a:rPr lang="en-US" smtClean="0"/>
              <a:t>Click to edit Master title style</a:t>
            </a: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8:9 proportion.</a:t>
            </a:r>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smtClean="0"/>
              <a:t>Click icon to add chart.</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7"/>
          </p:nvPr>
        </p:nvSpPr>
        <p:spPr bwMode="gray">
          <a:xfrm>
            <a:off x="3511296"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p:cNvSpPr>
            <a:spLocks noGrp="1"/>
          </p:cNvSpPr>
          <p:nvPr>
            <p:ph type="body" sz="quarter" idx="18"/>
          </p:nvPr>
        </p:nvSpPr>
        <p:spPr bwMode="gray">
          <a:xfrm>
            <a:off x="6556248"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2" name="Date Placeholder 21"/>
          <p:cNvSpPr>
            <a:spLocks noGrp="1"/>
          </p:cNvSpPr>
          <p:nvPr>
            <p:ph type="dt" sz="half" idx="16"/>
          </p:nvPr>
        </p:nvSpPr>
        <p:spPr bwMode="gray"/>
        <p:txBody>
          <a:bodyPr/>
          <a:lstStyle/>
          <a:p>
            <a:r>
              <a:rPr lang="en-US" smtClean="0"/>
              <a:t>Month 00, 0000</a:t>
            </a:r>
            <a:endParaRPr lang="en-US" dirty="0"/>
          </a:p>
        </p:txBody>
      </p:sp>
      <p:sp>
        <p:nvSpPr>
          <p:cNvPr id="24" name="Slide Number Placeholder 23"/>
          <p:cNvSpPr>
            <a:spLocks noGrp="1"/>
          </p:cNvSpPr>
          <p:nvPr>
            <p:ph type="sldNum" sz="quarter" idx="18"/>
          </p:nvPr>
        </p:nvSpPr>
        <p:spPr bwMode="gray"/>
        <p:txBody>
          <a:bodyPr/>
          <a:lstStyle/>
          <a:p>
            <a:fld id="{E12D0507-9F86-7A45-BE8E-43760B9F92AA}" type="slidenum">
              <a:rPr lang="en-US" smtClean="0"/>
              <a:pPr/>
              <a:t>‹#›</a:t>
            </a:fld>
            <a:endParaRPr lang="en-US" dirty="0"/>
          </a:p>
        </p:txBody>
      </p:sp>
      <p:pic>
        <p:nvPicPr>
          <p:cNvPr id="2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smtClean="0"/>
              <a:t>Click icon to add picture. </a:t>
            </a:r>
            <a:br>
              <a:rPr lang="en-US" dirty="0" smtClean="0"/>
            </a:br>
            <a:r>
              <a:rPr lang="en-US" dirty="0" smtClean="0"/>
              <a:t>Placeholder is 5:3 proportion.</a:t>
            </a:r>
            <a:endParaRPr lang="en-US" dirty="0"/>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smtClean="0"/>
              <a:t>Click icon to add picture. </a:t>
            </a:r>
            <a:br>
              <a:rPr lang="en-US" dirty="0" smtClean="0"/>
            </a:br>
            <a:r>
              <a:rPr lang="en-US" dirty="0" smtClean="0"/>
              <a:t>Placeholder is 4:3 proportion.</a:t>
            </a:r>
          </a:p>
        </p:txBody>
      </p:sp>
      <p:sp>
        <p:nvSpPr>
          <p:cNvPr id="2" name="Date Placeholder 1"/>
          <p:cNvSpPr>
            <a:spLocks noGrp="1"/>
          </p:cNvSpPr>
          <p:nvPr>
            <p:ph type="dt" sz="half" idx="11"/>
          </p:nvPr>
        </p:nvSpPr>
        <p:spPr/>
        <p:txBody>
          <a:bodyPr/>
          <a:lstStyle/>
          <a:p>
            <a:r>
              <a:rPr lang="en-US" smtClean="0"/>
              <a:t>Month 00, 0000</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
        <p:nvSpPr>
          <p:cNvPr id="8" name="Footer Placeholder 4"/>
          <p:cNvSpPr txBox="1">
            <a:spLocks/>
          </p:cNvSpPr>
          <p:nvPr userDrawn="1"/>
        </p:nvSpPr>
        <p:spPr>
          <a:xfrm>
            <a:off x="4572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smtClean="0">
                <a:solidFill>
                  <a:srgbClr val="CC050A"/>
                </a:solidFill>
                <a:latin typeface="+mj-lt"/>
              </a:rPr>
              <a:t>Thank you.</a:t>
            </a:r>
            <a:endParaRPr lang="en-US" sz="4000" b="1" dirty="0">
              <a:solidFill>
                <a:srgbClr val="CC050A"/>
              </a:solidFill>
              <a:latin typeface="+mj-lt"/>
            </a:endParaRPr>
          </a:p>
        </p:txBody>
      </p:sp>
      <p:sp>
        <p:nvSpPr>
          <p:cNvPr id="4" name="Date Placeholder 3"/>
          <p:cNvSpPr>
            <a:spLocks noGrp="1"/>
          </p:cNvSpPr>
          <p:nvPr>
            <p:ph type="dt" sz="half" idx="10"/>
          </p:nvPr>
        </p:nvSpPr>
        <p:spPr/>
        <p:txBody>
          <a:bodyPr/>
          <a:lstStyle/>
          <a:p>
            <a:r>
              <a:rPr lang="en-US" smtClean="0"/>
              <a:t>Month 00, 0000</a:t>
            </a:r>
            <a:endParaRPr lang="en-US" dirty="0"/>
          </a:p>
        </p:txBody>
      </p:sp>
      <p:sp>
        <p:nvSpPr>
          <p:cNvPr id="5" name="Slide Number Placeholder 4"/>
          <p:cNvSpPr>
            <a:spLocks noGrp="1"/>
          </p:cNvSpPr>
          <p:nvPr>
            <p:ph type="sldNum" sz="quarter" idx="11"/>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3"/>
            <a:ext cx="8229600" cy="546927"/>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1307290"/>
            <a:ext cx="8170124" cy="4366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9" y="685798"/>
            <a:ext cx="8178803" cy="385763"/>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38144825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8"/>
            <a:ext cx="8229600" cy="109135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66525315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3" y="1508761"/>
            <a:ext cx="8534399" cy="4464052"/>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82563"/>
            <a:ext cx="8537738" cy="7318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6537960"/>
            <a:ext cx="382588" cy="320040"/>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6537960"/>
            <a:ext cx="1371600" cy="320040"/>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fld id="{9C0CA8CC-A30E-1E49-AF32-7C326A88A651}" type="datetime4">
              <a:rPr lang="en-US" smtClean="0">
                <a:solidFill>
                  <a:srgbClr val="000000">
                    <a:lumMod val="75000"/>
                    <a:lumOff val="25000"/>
                  </a:srgbClr>
                </a:solidFill>
                <a:latin typeface="Calibri"/>
              </a:rPr>
              <a:pPr/>
              <a:t>September 19, 2016</a:t>
            </a:fld>
            <a:endParaRPr lang="en-US"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6537960"/>
            <a:ext cx="2667000" cy="320040"/>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r>
              <a:rPr lang="en-US" smtClean="0">
                <a:solidFill>
                  <a:srgbClr val="000000">
                    <a:lumMod val="75000"/>
                    <a:lumOff val="25000"/>
                  </a:srgbClr>
                </a:solidFill>
                <a:latin typeface="Calibri"/>
              </a:rPr>
              <a:t>Copyright © 2013 CA. All rights reserved.</a:t>
            </a:r>
            <a:endParaRPr lang="en-US">
              <a:solidFill>
                <a:srgbClr val="000000">
                  <a:lumMod val="75000"/>
                  <a:lumOff val="25000"/>
                </a:srgbClr>
              </a:solidFill>
              <a:latin typeface="Calibri"/>
            </a:endParaRPr>
          </a:p>
        </p:txBody>
      </p:sp>
    </p:spTree>
    <p:extLst>
      <p:ext uri="{BB962C8B-B14F-4D97-AF65-F5344CB8AC3E}">
        <p14:creationId xmlns:p14="http://schemas.microsoft.com/office/powerpoint/2010/main" val="276154203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77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7" name="Title 6"/>
          <p:cNvSpPr>
            <a:spLocks noGrp="1"/>
          </p:cNvSpPr>
          <p:nvPr>
            <p:ph type="title"/>
          </p:nvPr>
        </p:nvSpPr>
        <p:spPr>
          <a:xfrm>
            <a:off x="457200" y="413481"/>
            <a:ext cx="708660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13481"/>
            <a:ext cx="7086600" cy="45720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0" y="1371600"/>
            <a:ext cx="7086600" cy="479742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smtClean="0"/>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4"/>
          <p:cNvSpPr txBox="1">
            <a:spLocks/>
          </p:cNvSpPr>
          <p:nvPr/>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84" r:id="rId26"/>
    <p:sldLayoutId id="2147483659" r:id="rId27"/>
    <p:sldLayoutId id="2147483660" r:id="rId28"/>
    <p:sldLayoutId id="2147483665" r:id="rId29"/>
    <p:sldLayoutId id="2147483685" r:id="rId30"/>
    <p:sldLayoutId id="2147483686" r:id="rId31"/>
    <p:sldLayoutId id="2147483687" r:id="rId32"/>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6.jpg"/><Relationship Id="rId13" Type="http://schemas.openxmlformats.org/officeDocument/2006/relationships/image" Target="../media/image51.gif"/><Relationship Id="rId18" Type="http://schemas.openxmlformats.org/officeDocument/2006/relationships/image" Target="../media/image9.png"/><Relationship Id="rId3" Type="http://schemas.openxmlformats.org/officeDocument/2006/relationships/image" Target="../media/image41.jpg"/><Relationship Id="rId21" Type="http://schemas.openxmlformats.org/officeDocument/2006/relationships/image" Target="../media/image58.png"/><Relationship Id="rId7" Type="http://schemas.openxmlformats.org/officeDocument/2006/relationships/image" Target="../media/image45.jp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1.xml"/><Relationship Id="rId16" Type="http://schemas.openxmlformats.org/officeDocument/2006/relationships/image" Target="../media/image54.png"/><Relationship Id="rId20" Type="http://schemas.openxmlformats.org/officeDocument/2006/relationships/image" Target="../media/image57.png"/><Relationship Id="rId1" Type="http://schemas.openxmlformats.org/officeDocument/2006/relationships/slideLayout" Target="../slideLayouts/slideLayout31.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1.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0.png"/><Relationship Id="rId10" Type="http://schemas.openxmlformats.org/officeDocument/2006/relationships/image" Target="../media/image48.gif"/><Relationship Id="rId19" Type="http://schemas.openxmlformats.org/officeDocument/2006/relationships/image" Target="../media/image56.png"/><Relationship Id="rId4" Type="http://schemas.openxmlformats.org/officeDocument/2006/relationships/image" Target="../media/image42.png"/><Relationship Id="rId9" Type="http://schemas.openxmlformats.org/officeDocument/2006/relationships/image" Target="../media/image47.jpeg"/><Relationship Id="rId14" Type="http://schemas.openxmlformats.org/officeDocument/2006/relationships/image" Target="../media/image52.png"/><Relationship Id="rId22"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9.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66.png"/></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8NPzLBSBzPI" TargetMode="Externa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9.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23.png"/><Relationship Id="rId11" Type="http://schemas.openxmlformats.org/officeDocument/2006/relationships/image" Target="../media/image68.png"/><Relationship Id="rId5" Type="http://schemas.openxmlformats.org/officeDocument/2006/relationships/image" Target="../media/image22.png"/><Relationship Id="rId10" Type="http://schemas.openxmlformats.org/officeDocument/2006/relationships/image" Target="../media/image67.png"/><Relationship Id="rId4" Type="http://schemas.openxmlformats.org/officeDocument/2006/relationships/image" Target="../media/image21.png"/><Relationship Id="rId9"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jpe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7.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78.jp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81.jpeg"/><Relationship Id="rId4" Type="http://schemas.openxmlformats.org/officeDocument/2006/relationships/image" Target="../media/image80.jpeg"/></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6.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jpeg"/><Relationship Id="rId10" Type="http://schemas.openxmlformats.org/officeDocument/2006/relationships/image" Target="../media/image87.png"/><Relationship Id="rId4" Type="http://schemas.openxmlformats.org/officeDocument/2006/relationships/image" Target="../media/image74.png"/><Relationship Id="rId9"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29.png"/><Relationship Id="rId18" Type="http://schemas.openxmlformats.org/officeDocument/2006/relationships/image" Target="../media/image34.jpeg"/><Relationship Id="rId3" Type="http://schemas.openxmlformats.org/officeDocument/2006/relationships/image" Target="../media/image21.png"/><Relationship Id="rId7" Type="http://schemas.openxmlformats.org/officeDocument/2006/relationships/image" Target="../media/image9.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20.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hyperlink" Target="https://cloud.google.com/" TargetMode="External"/><Relationship Id="rId5" Type="http://schemas.openxmlformats.org/officeDocument/2006/relationships/image" Target="../media/image23.png"/><Relationship Id="rId15" Type="http://schemas.openxmlformats.org/officeDocument/2006/relationships/image" Target="../media/image31.png"/><Relationship Id="rId10" Type="http://schemas.openxmlformats.org/officeDocument/2006/relationships/image" Target="../media/image27.jpeg"/><Relationship Id="rId19"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image" Target="../media/image26.jpe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DevOps 101</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1</a:t>
            </a:fld>
            <a:endParaRPr lang="en-US"/>
          </a:p>
        </p:txBody>
      </p:sp>
      <p:sp>
        <p:nvSpPr>
          <p:cNvPr id="5" name="Text Placeholder 4"/>
          <p:cNvSpPr>
            <a:spLocks noGrp="1"/>
          </p:cNvSpPr>
          <p:nvPr>
            <p:ph type="body" sz="quarter" idx="13"/>
          </p:nvPr>
        </p:nvSpPr>
        <p:spPr/>
        <p:txBody>
          <a:bodyPr/>
          <a:lstStyle/>
          <a:p>
            <a:pPr marL="285750" indent="-285750">
              <a:buFont typeface="Arial" panose="020B0604020202020204" pitchFamily="34" charset="0"/>
              <a:buChar char="•"/>
            </a:pPr>
            <a:r>
              <a:rPr lang="en-US" dirty="0"/>
              <a:t>Application Economy </a:t>
            </a:r>
          </a:p>
          <a:p>
            <a:pPr marL="285750" indent="-285750">
              <a:buFont typeface="Arial" panose="020B0604020202020204" pitchFamily="34" charset="0"/>
              <a:buChar char="•"/>
            </a:pPr>
            <a:r>
              <a:rPr lang="en-US" dirty="0"/>
              <a:t>Software Development Life Cycle  (SDLC)</a:t>
            </a:r>
          </a:p>
          <a:p>
            <a:pPr marL="285750" indent="-285750">
              <a:buFont typeface="Arial" panose="020B0604020202020204" pitchFamily="34" charset="0"/>
              <a:buChar char="•"/>
            </a:pPr>
            <a:r>
              <a:rPr lang="en-US" dirty="0"/>
              <a:t>DevOps History</a:t>
            </a:r>
          </a:p>
          <a:p>
            <a:pPr marL="285750" indent="-285750">
              <a:buFont typeface="Arial" panose="020B0604020202020204" pitchFamily="34" charset="0"/>
              <a:buChar char="•"/>
            </a:pPr>
            <a:r>
              <a:rPr lang="en-US" dirty="0"/>
              <a:t>What is DevOps Defined</a:t>
            </a:r>
          </a:p>
          <a:p>
            <a:pPr marL="285750" indent="-285750">
              <a:buFont typeface="Arial" panose="020B0604020202020204" pitchFamily="34" charset="0"/>
              <a:buChar char="•"/>
            </a:pPr>
            <a:r>
              <a:rPr lang="en-US" dirty="0"/>
              <a:t>A Call to Arms </a:t>
            </a:r>
          </a:p>
          <a:p>
            <a:pPr lvl="1"/>
            <a:endParaRPr lang="en-US" dirty="0"/>
          </a:p>
        </p:txBody>
      </p:sp>
    </p:spTree>
    <p:extLst>
      <p:ext uri="{BB962C8B-B14F-4D97-AF65-F5344CB8AC3E}">
        <p14:creationId xmlns:p14="http://schemas.microsoft.com/office/powerpoint/2010/main" val="2835303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0037" y="502920"/>
            <a:ext cx="907256" cy="1843088"/>
          </a:xfrm>
          <a:prstGeom prst="rect">
            <a:avLst/>
          </a:prstGeom>
        </p:spPr>
      </p:pic>
      <p:pic>
        <p:nvPicPr>
          <p:cNvPr id="3" name="Picture 2"/>
          <p:cNvPicPr>
            <a:picLocks noChangeAspect="1"/>
          </p:cNvPicPr>
          <p:nvPr/>
        </p:nvPicPr>
        <p:blipFill>
          <a:blip r:embed="rId3"/>
          <a:stretch>
            <a:fillRect/>
          </a:stretch>
        </p:blipFill>
        <p:spPr>
          <a:xfrm>
            <a:off x="3069670" y="977980"/>
            <a:ext cx="3364706" cy="892969"/>
          </a:xfrm>
          <a:prstGeom prst="rect">
            <a:avLst/>
          </a:prstGeom>
        </p:spPr>
      </p:pic>
      <p:pic>
        <p:nvPicPr>
          <p:cNvPr id="5" name="Picture 4"/>
          <p:cNvPicPr>
            <a:picLocks noChangeAspect="1"/>
          </p:cNvPicPr>
          <p:nvPr/>
        </p:nvPicPr>
        <p:blipFill>
          <a:blip r:embed="rId4"/>
          <a:stretch>
            <a:fillRect/>
          </a:stretch>
        </p:blipFill>
        <p:spPr>
          <a:xfrm>
            <a:off x="1416606" y="2270999"/>
            <a:ext cx="6257925" cy="1278731"/>
          </a:xfrm>
          <a:prstGeom prst="rect">
            <a:avLst/>
          </a:prstGeom>
        </p:spPr>
      </p:pic>
      <p:pic>
        <p:nvPicPr>
          <p:cNvPr id="6" name="Picture 5"/>
          <p:cNvPicPr>
            <a:picLocks noChangeAspect="1"/>
          </p:cNvPicPr>
          <p:nvPr/>
        </p:nvPicPr>
        <p:blipFill>
          <a:blip r:embed="rId5"/>
          <a:stretch>
            <a:fillRect/>
          </a:stretch>
        </p:blipFill>
        <p:spPr>
          <a:xfrm>
            <a:off x="3328989" y="3714036"/>
            <a:ext cx="2486025" cy="2636044"/>
          </a:xfrm>
          <a:prstGeom prst="rect">
            <a:avLst/>
          </a:prstGeom>
        </p:spPr>
      </p:pic>
      <p:pic>
        <p:nvPicPr>
          <p:cNvPr id="7" name="Picture 6"/>
          <p:cNvPicPr>
            <a:picLocks noChangeAspect="1"/>
          </p:cNvPicPr>
          <p:nvPr/>
        </p:nvPicPr>
        <p:blipFill>
          <a:blip r:embed="rId6"/>
          <a:stretch>
            <a:fillRect/>
          </a:stretch>
        </p:blipFill>
        <p:spPr>
          <a:xfrm>
            <a:off x="743665" y="2792492"/>
            <a:ext cx="7022306" cy="921544"/>
          </a:xfrm>
          <a:prstGeom prst="rect">
            <a:avLst/>
          </a:prstGeom>
        </p:spPr>
      </p:pic>
    </p:spTree>
    <p:extLst>
      <p:ext uri="{BB962C8B-B14F-4D97-AF65-F5344CB8AC3E}">
        <p14:creationId xmlns:p14="http://schemas.microsoft.com/office/powerpoint/2010/main" val="14270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4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a:spLocks noChangeAspect="1"/>
          </p:cNvSpPr>
          <p:nvPr/>
        </p:nvSpPr>
        <p:spPr>
          <a:xfrm>
            <a:off x="683214" y="354421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CHANGE MANAGEMENT</a:t>
            </a:r>
            <a:endParaRPr lang="en-US" sz="1100" dirty="0">
              <a:solidFill>
                <a:schemeClr val="accent1"/>
              </a:solidFill>
              <a:latin typeface="Calibri"/>
              <a:cs typeface="Calibri"/>
            </a:endParaRPr>
          </a:p>
        </p:txBody>
      </p:sp>
      <p:sp>
        <p:nvSpPr>
          <p:cNvPr id="4" name="Rounded Rectangle 3"/>
          <p:cNvSpPr>
            <a:spLocks noChangeAspect="1"/>
          </p:cNvSpPr>
          <p:nvPr/>
        </p:nvSpPr>
        <p:spPr>
          <a:xfrm>
            <a:off x="1645016" y="262683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TEST</a:t>
            </a:r>
            <a:r>
              <a:rPr lang="he-IL" sz="1100" dirty="0">
                <a:solidFill>
                  <a:schemeClr val="accent1"/>
                </a:solidFill>
                <a:latin typeface="Calibri"/>
                <a:cs typeface="Calibri"/>
              </a:rPr>
              <a:t/>
            </a:r>
            <a:br>
              <a:rPr lang="he-IL" sz="1100" dirty="0">
                <a:solidFill>
                  <a:schemeClr val="accent1"/>
                </a:solidFill>
                <a:latin typeface="Calibri"/>
                <a:cs typeface="Calibri"/>
              </a:rPr>
            </a:br>
            <a:r>
              <a:rPr lang="en-US" sz="1100" dirty="0">
                <a:solidFill>
                  <a:schemeClr val="accent1"/>
                </a:solidFill>
                <a:latin typeface="Calibri"/>
                <a:cs typeface="Calibri"/>
              </a:rPr>
              <a:t>AUTOMATION</a:t>
            </a:r>
            <a:endParaRPr lang="en-US" sz="1100" dirty="0">
              <a:solidFill>
                <a:schemeClr val="accent1"/>
              </a:solidFill>
              <a:latin typeface="Calibri"/>
              <a:cs typeface="Calibri"/>
            </a:endParaRPr>
          </a:p>
        </p:txBody>
      </p:sp>
      <p:sp>
        <p:nvSpPr>
          <p:cNvPr id="9" name="Rounded Rectangle 8"/>
          <p:cNvSpPr>
            <a:spLocks noChangeAspect="1"/>
          </p:cNvSpPr>
          <p:nvPr/>
        </p:nvSpPr>
        <p:spPr>
          <a:xfrm>
            <a:off x="2629806" y="172876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ARTIFACT REPOSITORY</a:t>
            </a:r>
            <a:endParaRPr lang="en-US" sz="1100" dirty="0">
              <a:solidFill>
                <a:schemeClr val="accent1"/>
              </a:solidFill>
              <a:latin typeface="Calibri"/>
              <a:cs typeface="Calibri"/>
            </a:endParaRPr>
          </a:p>
        </p:txBody>
      </p:sp>
      <p:sp>
        <p:nvSpPr>
          <p:cNvPr id="6" name="Rounded Rectangle 5"/>
          <p:cNvSpPr>
            <a:spLocks noChangeAspect="1"/>
          </p:cNvSpPr>
          <p:nvPr/>
        </p:nvSpPr>
        <p:spPr>
          <a:xfrm>
            <a:off x="4814127" y="1737280"/>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CONTINUOUS INTEGRATION</a:t>
            </a:r>
          </a:p>
          <a:p>
            <a:pPr algn="ctr">
              <a:lnSpc>
                <a:spcPct val="90000"/>
              </a:lnSpc>
              <a:spcAft>
                <a:spcPts val="400"/>
              </a:spcAft>
              <a:buClr>
                <a:srgbClr val="FFFFFF"/>
              </a:buClr>
            </a:pPr>
            <a:r>
              <a:rPr lang="en-US" sz="1100" dirty="0">
                <a:solidFill>
                  <a:schemeClr val="accent1"/>
                </a:solidFill>
                <a:latin typeface="Calibri"/>
                <a:cs typeface="Calibri"/>
              </a:rPr>
              <a:t>BUILD AUTOMATION </a:t>
            </a:r>
            <a:endParaRPr lang="en-US" sz="1100" dirty="0">
              <a:solidFill>
                <a:schemeClr val="accent1"/>
              </a:solidFill>
              <a:latin typeface="Calibri"/>
              <a:cs typeface="Calibri"/>
            </a:endParaRPr>
          </a:p>
        </p:txBody>
      </p:sp>
      <p:sp>
        <p:nvSpPr>
          <p:cNvPr id="11" name="Rounded Rectangle 10"/>
          <p:cNvSpPr>
            <a:spLocks noChangeAspect="1"/>
          </p:cNvSpPr>
          <p:nvPr/>
        </p:nvSpPr>
        <p:spPr>
          <a:xfrm>
            <a:off x="5855607" y="261272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CONFIGURATION MANAGEMENT</a:t>
            </a:r>
            <a:endParaRPr lang="en-US" sz="1100" dirty="0">
              <a:solidFill>
                <a:schemeClr val="accent1"/>
              </a:solidFill>
              <a:latin typeface="Calibri"/>
              <a:cs typeface="Calibri"/>
            </a:endParaRPr>
          </a:p>
        </p:txBody>
      </p:sp>
      <p:sp>
        <p:nvSpPr>
          <p:cNvPr id="12" name="Rounded Rectangle 11"/>
          <p:cNvSpPr>
            <a:spLocks noChangeAspect="1"/>
          </p:cNvSpPr>
          <p:nvPr/>
        </p:nvSpPr>
        <p:spPr>
          <a:xfrm>
            <a:off x="6767347" y="352819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INFRA PROVISIONING</a:t>
            </a:r>
            <a:endParaRPr lang="en-US" sz="1100" dirty="0">
              <a:solidFill>
                <a:schemeClr val="accent1"/>
              </a:solidFill>
              <a:latin typeface="Calibri"/>
              <a:cs typeface="Calibri"/>
            </a:endParaRPr>
          </a:p>
        </p:txBody>
      </p:sp>
      <p:grpSp>
        <p:nvGrpSpPr>
          <p:cNvPr id="176" name="Group 175"/>
          <p:cNvGrpSpPr/>
          <p:nvPr/>
        </p:nvGrpSpPr>
        <p:grpSpPr>
          <a:xfrm>
            <a:off x="683215" y="3535441"/>
            <a:ext cx="1104001" cy="836777"/>
            <a:chOff x="4886409" y="4859163"/>
            <a:chExt cx="1684387" cy="1450944"/>
          </a:xfrm>
        </p:grpSpPr>
        <p:sp>
          <p:nvSpPr>
            <p:cNvPr id="172" name="Rounded Rectangle 171"/>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73" name="Picture 1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74" name="Picture 1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5" name="Picture 1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56" name="Group 155"/>
          <p:cNvGrpSpPr/>
          <p:nvPr/>
        </p:nvGrpSpPr>
        <p:grpSpPr>
          <a:xfrm>
            <a:off x="2629806" y="1728761"/>
            <a:ext cx="1104000" cy="828000"/>
            <a:chOff x="205626" y="2896872"/>
            <a:chExt cx="1676847" cy="1307277"/>
          </a:xfrm>
        </p:grpSpPr>
        <p:sp>
          <p:nvSpPr>
            <p:cNvPr id="152" name="Rounded Rectangle 151"/>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45" name="Picture 1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146" name="Picture 1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143" name="Group 142"/>
          <p:cNvGrpSpPr/>
          <p:nvPr/>
        </p:nvGrpSpPr>
        <p:grpSpPr>
          <a:xfrm>
            <a:off x="4814127" y="1737280"/>
            <a:ext cx="1104000" cy="828000"/>
            <a:chOff x="4868447" y="1128890"/>
            <a:chExt cx="1676847" cy="1307274"/>
          </a:xfrm>
        </p:grpSpPr>
        <p:sp>
          <p:nvSpPr>
            <p:cNvPr id="135" name="Rounded Rectangle 134"/>
            <p:cNvSpPr/>
            <p:nvPr/>
          </p:nvSpPr>
          <p:spPr>
            <a:xfrm>
              <a:off x="4868447"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36" name="Picture 24" descr="http://siliconangle.com/files/2013/05/git-logo.jpg"/>
            <p:cNvPicPr>
              <a:picLocks noChangeAspect="1" noChangeArrowheads="1"/>
            </p:cNvPicPr>
            <p:nvPr/>
          </p:nvPicPr>
          <p:blipFill>
            <a:blip r:embed="rId9" cstate="screen"/>
            <a:srcRect/>
            <a:stretch>
              <a:fillRect/>
            </a:stretch>
          </p:blipFill>
          <p:spPr bwMode="auto">
            <a:xfrm>
              <a:off x="5104690" y="1212145"/>
              <a:ext cx="342900" cy="342900"/>
            </a:xfrm>
            <a:prstGeom prst="rect">
              <a:avLst/>
            </a:prstGeom>
            <a:noFill/>
            <a:ln w="9525">
              <a:noFill/>
            </a:ln>
          </p:spPr>
        </p:pic>
        <p:pic>
          <p:nvPicPr>
            <p:cNvPr id="137" name="Picture 18" descr="http://www.whitesourcesoftware.com/sites/default/files/maven_logo.gif"/>
            <p:cNvPicPr>
              <a:picLocks noChangeAspect="1" noChangeArrowheads="1"/>
            </p:cNvPicPr>
            <p:nvPr/>
          </p:nvPicPr>
          <p:blipFill>
            <a:blip r:embed="rId10" cstate="screen"/>
            <a:srcRect/>
            <a:stretch>
              <a:fillRect/>
            </a:stretch>
          </p:blipFill>
          <p:spPr bwMode="auto">
            <a:xfrm>
              <a:off x="5729116" y="1645413"/>
              <a:ext cx="609601" cy="406401"/>
            </a:xfrm>
            <a:prstGeom prst="rect">
              <a:avLst/>
            </a:prstGeom>
            <a:noFill/>
            <a:ln w="9525">
              <a:noFill/>
            </a:ln>
          </p:spPr>
        </p:pic>
        <p:grpSp>
          <p:nvGrpSpPr>
            <p:cNvPr id="138" name="Group 60"/>
            <p:cNvGrpSpPr/>
            <p:nvPr/>
          </p:nvGrpSpPr>
          <p:grpSpPr>
            <a:xfrm>
              <a:off x="5630632" y="1178280"/>
              <a:ext cx="609600" cy="381000"/>
              <a:chOff x="3581400" y="4171950"/>
              <a:chExt cx="909325" cy="533400"/>
            </a:xfrm>
          </p:grpSpPr>
          <p:pic>
            <p:nvPicPr>
              <p:cNvPr id="139" name="Picture 20" descr="File:Jenkins logo with title.svg"/>
              <p:cNvPicPr>
                <a:picLocks noChangeAspect="1" noChangeArrowheads="1"/>
              </p:cNvPicPr>
              <p:nvPr/>
            </p:nvPicPr>
            <p:blipFill>
              <a:blip r:embed="rId11" cstate="screen"/>
              <a:srcRect/>
              <a:stretch>
                <a:fillRect/>
              </a:stretch>
            </p:blipFill>
            <p:spPr bwMode="auto">
              <a:xfrm>
                <a:off x="3581400" y="4476750"/>
                <a:ext cx="909325" cy="228600"/>
              </a:xfrm>
              <a:prstGeom prst="rect">
                <a:avLst/>
              </a:prstGeom>
              <a:noFill/>
              <a:ln w="9525">
                <a:noFill/>
              </a:ln>
            </p:spPr>
          </p:pic>
          <p:pic>
            <p:nvPicPr>
              <p:cNvPr id="140" name="Picture 20" descr="File:Jenkins logo with title.svg"/>
              <p:cNvPicPr>
                <a:picLocks noChangeAspect="1" noChangeArrowheads="1"/>
              </p:cNvPicPr>
              <p:nvPr/>
            </p:nvPicPr>
            <p:blipFill>
              <a:blip r:embed="rId12" cstate="screen"/>
              <a:srcRect/>
              <a:stretch>
                <a:fillRect/>
              </a:stretch>
            </p:blipFill>
            <p:spPr bwMode="auto">
              <a:xfrm>
                <a:off x="3657600" y="4171950"/>
                <a:ext cx="304800" cy="390526"/>
              </a:xfrm>
              <a:prstGeom prst="rect">
                <a:avLst/>
              </a:prstGeom>
              <a:noFill/>
              <a:ln w="9525">
                <a:noFill/>
              </a:ln>
            </p:spPr>
          </p:pic>
        </p:grpSp>
        <p:pic>
          <p:nvPicPr>
            <p:cNvPr id="141" name="Picture 22" descr="http://upload.wikimedia.org/wikipedia/commons/9/94/Ant_logo_large.gif"/>
            <p:cNvPicPr>
              <a:picLocks noChangeAspect="1" noChangeArrowheads="1"/>
            </p:cNvPicPr>
            <p:nvPr/>
          </p:nvPicPr>
          <p:blipFill>
            <a:blip r:embed="rId13" cstate="screen"/>
            <a:srcRect/>
            <a:stretch>
              <a:fillRect/>
            </a:stretch>
          </p:blipFill>
          <p:spPr bwMode="auto">
            <a:xfrm>
              <a:off x="4996191" y="1645414"/>
              <a:ext cx="634441" cy="400700"/>
            </a:xfrm>
            <a:prstGeom prst="rect">
              <a:avLst/>
            </a:prstGeom>
            <a:noFill/>
            <a:ln w="9525">
              <a:noFill/>
            </a:ln>
          </p:spPr>
        </p:pic>
        <p:pic>
          <p:nvPicPr>
            <p:cNvPr id="142" name="Picture 1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171" name="Group 170"/>
          <p:cNvGrpSpPr/>
          <p:nvPr/>
        </p:nvGrpSpPr>
        <p:grpSpPr>
          <a:xfrm>
            <a:off x="6767348" y="3535440"/>
            <a:ext cx="1104001" cy="827999"/>
            <a:chOff x="5379810" y="4848277"/>
            <a:chExt cx="1676849" cy="1307275"/>
          </a:xfrm>
        </p:grpSpPr>
        <p:sp>
          <p:nvSpPr>
            <p:cNvPr id="166" name="Rounded Rectangle 165"/>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68" name="Picture 16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170" name="Picture 16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169" name="Picture 1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
        <p:nvSpPr>
          <p:cNvPr id="2" name="Title 1"/>
          <p:cNvSpPr>
            <a:spLocks noGrp="1"/>
          </p:cNvSpPr>
          <p:nvPr>
            <p:ph type="title"/>
          </p:nvPr>
        </p:nvSpPr>
        <p:spPr/>
        <p:txBody>
          <a:bodyPr/>
          <a:lstStyle/>
          <a:p>
            <a:pPr algn="ctr"/>
            <a:r>
              <a:rPr lang="en-US" dirty="0" smtClean="0"/>
              <a:t>Technology</a:t>
            </a:r>
            <a:endParaRPr lang="en-US" dirty="0"/>
          </a:p>
        </p:txBody>
      </p:sp>
      <p:grpSp>
        <p:nvGrpSpPr>
          <p:cNvPr id="7" name="Group 6"/>
          <p:cNvGrpSpPr/>
          <p:nvPr/>
        </p:nvGrpSpPr>
        <p:grpSpPr>
          <a:xfrm>
            <a:off x="1661451" y="4748536"/>
            <a:ext cx="738004" cy="949897"/>
            <a:chOff x="7730073" y="1243671"/>
            <a:chExt cx="855016" cy="1098210"/>
          </a:xfrm>
        </p:grpSpPr>
        <p:grpSp>
          <p:nvGrpSpPr>
            <p:cNvPr id="81" name="Group 80"/>
            <p:cNvGrpSpPr/>
            <p:nvPr/>
          </p:nvGrpSpPr>
          <p:grpSpPr>
            <a:xfrm>
              <a:off x="7730073" y="1243671"/>
              <a:ext cx="855016" cy="689757"/>
              <a:chOff x="3952151" y="4018752"/>
              <a:chExt cx="855016" cy="689757"/>
            </a:xfrm>
          </p:grpSpPr>
          <p:pic>
            <p:nvPicPr>
              <p:cNvPr id="83" name="Picture 82"/>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84" name="Picture 8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75" name="Rectangle 74"/>
            <p:cNvSpPr/>
            <p:nvPr/>
          </p:nvSpPr>
          <p:spPr>
            <a:xfrm>
              <a:off x="7921550" y="1986049"/>
              <a:ext cx="511091" cy="355832"/>
            </a:xfrm>
            <a:prstGeom prst="rect">
              <a:avLst/>
            </a:prstGeom>
          </p:spPr>
          <p:txBody>
            <a:bodyPr wrap="none">
              <a:spAutoFit/>
            </a:bodyPr>
            <a:lstStyle/>
            <a:p>
              <a:pPr algn="ctr"/>
              <a:r>
                <a:rPr lang="en-US" sz="1400" dirty="0">
                  <a:solidFill>
                    <a:schemeClr val="bg1"/>
                  </a:solidFill>
                  <a:latin typeface="Calibri"/>
                  <a:cs typeface="Calibri"/>
                </a:rPr>
                <a:t>INT</a:t>
              </a:r>
              <a:endParaRPr lang="en-US" sz="1400" dirty="0">
                <a:solidFill>
                  <a:schemeClr val="bg1"/>
                </a:solidFill>
                <a:latin typeface="Calibri"/>
                <a:cs typeface="Calibri"/>
              </a:endParaRPr>
            </a:p>
          </p:txBody>
        </p:sp>
        <p:pic>
          <p:nvPicPr>
            <p:cNvPr id="87" name="Picture 86"/>
            <p:cNvPicPr>
              <a:picLocks noChangeAspect="1"/>
            </p:cNvPicPr>
            <p:nvPr/>
          </p:nvPicPr>
          <p:blipFill>
            <a:blip r:embed="rId1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8" name="Group 7"/>
          <p:cNvGrpSpPr/>
          <p:nvPr/>
        </p:nvGrpSpPr>
        <p:grpSpPr>
          <a:xfrm>
            <a:off x="3227262" y="4734186"/>
            <a:ext cx="778300" cy="964247"/>
            <a:chOff x="5754056" y="1221926"/>
            <a:chExt cx="901701" cy="1114800"/>
          </a:xfrm>
        </p:grpSpPr>
        <p:sp>
          <p:nvSpPr>
            <p:cNvPr id="89" name="Rectangle 88"/>
            <p:cNvSpPr/>
            <p:nvPr/>
          </p:nvSpPr>
          <p:spPr>
            <a:xfrm>
              <a:off x="5930048" y="1980894"/>
              <a:ext cx="570521" cy="355832"/>
            </a:xfrm>
            <a:prstGeom prst="rect">
              <a:avLst/>
            </a:prstGeom>
          </p:spPr>
          <p:txBody>
            <a:bodyPr wrap="none">
              <a:spAutoFit/>
            </a:bodyPr>
            <a:lstStyle/>
            <a:p>
              <a:pPr algn="ctr"/>
              <a:r>
                <a:rPr lang="en-US" sz="1400" dirty="0">
                  <a:solidFill>
                    <a:schemeClr val="bg1"/>
                  </a:solidFill>
                  <a:latin typeface="Calibri"/>
                  <a:cs typeface="Calibri"/>
                </a:rPr>
                <a:t>UAT</a:t>
              </a:r>
              <a:endParaRPr lang="en-US" sz="1400" dirty="0">
                <a:solidFill>
                  <a:schemeClr val="bg1"/>
                </a:solidFill>
                <a:latin typeface="Calibri"/>
                <a:cs typeface="Calibri"/>
              </a:endParaRPr>
            </a:p>
          </p:txBody>
        </p:sp>
        <p:grpSp>
          <p:nvGrpSpPr>
            <p:cNvPr id="92" name="Group 91"/>
            <p:cNvGrpSpPr/>
            <p:nvPr/>
          </p:nvGrpSpPr>
          <p:grpSpPr>
            <a:xfrm>
              <a:off x="5754056" y="1221926"/>
              <a:ext cx="901701" cy="690078"/>
              <a:chOff x="3606949" y="4672490"/>
              <a:chExt cx="901701" cy="690078"/>
            </a:xfrm>
          </p:grpSpPr>
          <p:pic>
            <p:nvPicPr>
              <p:cNvPr id="93" name="Picture 92"/>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4" name="Picture 9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95" name="Picture 94"/>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96" name="Picture 95"/>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0" name="Picture 99"/>
            <p:cNvPicPr>
              <a:picLocks noChangeAspect="1"/>
            </p:cNvPicPr>
            <p:nvPr/>
          </p:nvPicPr>
          <p:blipFill>
            <a:blip r:embed="rId1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01" name="Group 100"/>
          <p:cNvGrpSpPr/>
          <p:nvPr/>
        </p:nvGrpSpPr>
        <p:grpSpPr>
          <a:xfrm>
            <a:off x="4614924" y="4741608"/>
            <a:ext cx="778300" cy="956824"/>
            <a:chOff x="5754056" y="1221926"/>
            <a:chExt cx="901701" cy="1106218"/>
          </a:xfrm>
        </p:grpSpPr>
        <p:sp>
          <p:nvSpPr>
            <p:cNvPr id="102" name="Rectangle 101"/>
            <p:cNvSpPr/>
            <p:nvPr/>
          </p:nvSpPr>
          <p:spPr>
            <a:xfrm>
              <a:off x="5899572" y="1972312"/>
              <a:ext cx="631473" cy="355832"/>
            </a:xfrm>
            <a:prstGeom prst="rect">
              <a:avLst/>
            </a:prstGeom>
          </p:spPr>
          <p:txBody>
            <a:bodyPr wrap="none">
              <a:spAutoFit/>
            </a:bodyPr>
            <a:lstStyle/>
            <a:p>
              <a:pPr algn="ctr"/>
              <a:r>
                <a:rPr lang="en-US" sz="1400" dirty="0">
                  <a:solidFill>
                    <a:schemeClr val="bg1"/>
                  </a:solidFill>
                  <a:latin typeface="Calibri"/>
                  <a:cs typeface="Calibri"/>
                </a:rPr>
                <a:t>PERF</a:t>
              </a:r>
              <a:endParaRPr lang="en-US" sz="1400" dirty="0">
                <a:solidFill>
                  <a:schemeClr val="bg1"/>
                </a:solidFill>
                <a:latin typeface="Calibri"/>
                <a:cs typeface="Calibri"/>
              </a:endParaRPr>
            </a:p>
          </p:txBody>
        </p:sp>
        <p:grpSp>
          <p:nvGrpSpPr>
            <p:cNvPr id="103" name="Group 102"/>
            <p:cNvGrpSpPr/>
            <p:nvPr/>
          </p:nvGrpSpPr>
          <p:grpSpPr>
            <a:xfrm>
              <a:off x="5754056" y="1221926"/>
              <a:ext cx="901701" cy="690078"/>
              <a:chOff x="3606949" y="4672490"/>
              <a:chExt cx="901701" cy="690078"/>
            </a:xfrm>
          </p:grpSpPr>
          <p:pic>
            <p:nvPicPr>
              <p:cNvPr id="106" name="Picture 105"/>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08" name="Picture 107"/>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0" name="Picture 109"/>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13" name="Picture 112"/>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4" name="Picture 103"/>
            <p:cNvPicPr>
              <a:picLocks noChangeAspect="1"/>
            </p:cNvPicPr>
            <p:nvPr/>
          </p:nvPicPr>
          <p:blipFill>
            <a:blip r:embed="rId1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14" name="Group 113"/>
          <p:cNvGrpSpPr/>
          <p:nvPr/>
        </p:nvGrpSpPr>
        <p:grpSpPr>
          <a:xfrm>
            <a:off x="5979129" y="4630190"/>
            <a:ext cx="1426878" cy="1068245"/>
            <a:chOff x="7009634" y="4579962"/>
            <a:chExt cx="1653114" cy="1235035"/>
          </a:xfrm>
        </p:grpSpPr>
        <p:sp>
          <p:nvSpPr>
            <p:cNvPr id="115" name="Rectangle 114"/>
            <p:cNvSpPr/>
            <p:nvPr/>
          </p:nvSpPr>
          <p:spPr>
            <a:xfrm>
              <a:off x="7573102" y="5459165"/>
              <a:ext cx="700029" cy="355832"/>
            </a:xfrm>
            <a:prstGeom prst="rect">
              <a:avLst/>
            </a:prstGeom>
          </p:spPr>
          <p:txBody>
            <a:bodyPr wrap="none">
              <a:spAutoFit/>
            </a:bodyPr>
            <a:lstStyle/>
            <a:p>
              <a:pPr algn="ctr"/>
              <a:r>
                <a:rPr lang="en-US" sz="1400" dirty="0">
                  <a:solidFill>
                    <a:schemeClr val="bg1"/>
                  </a:solidFill>
                  <a:latin typeface="Calibri"/>
                  <a:cs typeface="Calibri"/>
                </a:rPr>
                <a:t>PROD</a:t>
              </a:r>
              <a:endParaRPr lang="en-US" sz="1400" dirty="0">
                <a:solidFill>
                  <a:schemeClr val="bg1"/>
                </a:solidFill>
                <a:latin typeface="Calibri"/>
                <a:cs typeface="Calibri"/>
              </a:endParaRPr>
            </a:p>
          </p:txBody>
        </p:sp>
        <p:grpSp>
          <p:nvGrpSpPr>
            <p:cNvPr id="116" name="Group 115"/>
            <p:cNvGrpSpPr/>
            <p:nvPr/>
          </p:nvGrpSpPr>
          <p:grpSpPr>
            <a:xfrm>
              <a:off x="7009634" y="4579962"/>
              <a:ext cx="1653114" cy="933794"/>
              <a:chOff x="7009634" y="4579962"/>
              <a:chExt cx="1653114" cy="933794"/>
            </a:xfrm>
          </p:grpSpPr>
          <p:grpSp>
            <p:nvGrpSpPr>
              <p:cNvPr id="118" name="Group 117"/>
              <p:cNvGrpSpPr/>
              <p:nvPr/>
            </p:nvGrpSpPr>
            <p:grpSpPr>
              <a:xfrm>
                <a:off x="7009634" y="4579962"/>
                <a:ext cx="1653114" cy="933794"/>
                <a:chOff x="7009634" y="4579962"/>
                <a:chExt cx="1653114" cy="933794"/>
              </a:xfrm>
            </p:grpSpPr>
            <p:grpSp>
              <p:nvGrpSpPr>
                <p:cNvPr id="119" name="Group 118"/>
                <p:cNvGrpSpPr/>
                <p:nvPr/>
              </p:nvGrpSpPr>
              <p:grpSpPr>
                <a:xfrm>
                  <a:off x="7663681" y="4579962"/>
                  <a:ext cx="999067" cy="416334"/>
                  <a:chOff x="7455388" y="4804943"/>
                  <a:chExt cx="999067" cy="416334"/>
                </a:xfrm>
              </p:grpSpPr>
              <p:pic>
                <p:nvPicPr>
                  <p:cNvPr id="158" name="Picture 157"/>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59" name="Picture 158"/>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60" name="Picture 159"/>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67" name="Picture 166"/>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20" name="Group 119"/>
                <p:cNvGrpSpPr/>
                <p:nvPr/>
              </p:nvGrpSpPr>
              <p:grpSpPr>
                <a:xfrm>
                  <a:off x="7522108" y="4759672"/>
                  <a:ext cx="999067" cy="416334"/>
                  <a:chOff x="7303740" y="4664136"/>
                  <a:chExt cx="999067" cy="416334"/>
                </a:xfrm>
              </p:grpSpPr>
              <p:pic>
                <p:nvPicPr>
                  <p:cNvPr id="153" name="Picture 152"/>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4" name="Picture 15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5" name="Picture 154"/>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7" name="Picture 156"/>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1" name="Group 120"/>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3" name="Group 122"/>
                <p:cNvGrpSpPr/>
                <p:nvPr/>
              </p:nvGrpSpPr>
              <p:grpSpPr>
                <a:xfrm>
                  <a:off x="7009634" y="5097422"/>
                  <a:ext cx="999067" cy="416334"/>
                  <a:chOff x="7303740" y="4664136"/>
                  <a:chExt cx="999067" cy="416334"/>
                </a:xfrm>
              </p:grpSpPr>
              <p:pic>
                <p:nvPicPr>
                  <p:cNvPr id="124" name="Picture 12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29" name="Picture 128"/>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30" name="Picture 129"/>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44" name="Picture 14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186" name="Picture 185"/>
              <p:cNvPicPr>
                <a:picLocks noChangeAspect="1"/>
              </p:cNvPicPr>
              <p:nvPr/>
            </p:nvPicPr>
            <p:blipFill>
              <a:blip r:embed="rId1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209" name="Group 208"/>
          <p:cNvGrpSpPr/>
          <p:nvPr/>
        </p:nvGrpSpPr>
        <p:grpSpPr>
          <a:xfrm>
            <a:off x="2894155" y="2299911"/>
            <a:ext cx="2784560" cy="2248540"/>
            <a:chOff x="2144423" y="852305"/>
            <a:chExt cx="4803276" cy="4017054"/>
          </a:xfrm>
        </p:grpSpPr>
        <p:sp>
          <p:nvSpPr>
            <p:cNvPr id="228" name="Isosceles Triangle 227"/>
            <p:cNvSpPr/>
            <p:nvPr/>
          </p:nvSpPr>
          <p:spPr>
            <a:xfrm>
              <a:off x="2144423" y="852305"/>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212" name="Picture 211"/>
            <p:cNvPicPr>
              <a:picLocks noChangeAspect="1"/>
            </p:cNvPicPr>
            <p:nvPr/>
          </p:nvPicPr>
          <p:blipFill>
            <a:blip r:embed="rId19" cstate="print">
              <a:grayscl/>
              <a:extLst>
                <a:ext uri="{28A0092B-C50C-407E-A947-70E740481C1C}">
                  <a14:useLocalDpi xmlns:a14="http://schemas.microsoft.com/office/drawing/2010/main"/>
                </a:ext>
              </a:extLst>
            </a:blip>
            <a:stretch>
              <a:fillRect/>
            </a:stretch>
          </p:blipFill>
          <p:spPr>
            <a:xfrm>
              <a:off x="4043455" y="2306002"/>
              <a:ext cx="1005211" cy="866393"/>
            </a:xfrm>
            <a:prstGeom prst="rect">
              <a:avLst/>
            </a:prstGeom>
          </p:spPr>
        </p:pic>
        <p:sp>
          <p:nvSpPr>
            <p:cNvPr id="213" name="Rectangle 212"/>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solidFill>
                    <a:schemeClr val="bg1"/>
                  </a:solidFill>
                  <a:latin typeface="Calibri"/>
                  <a:cs typeface="Calibri"/>
                </a:rPr>
                <a:t>SDLC</a:t>
              </a:r>
              <a:endParaRPr lang="en-US" sz="1400" dirty="0">
                <a:solidFill>
                  <a:schemeClr val="bg1"/>
                </a:solidFill>
                <a:latin typeface="Calibri"/>
                <a:cs typeface="Calibri"/>
              </a:endParaRPr>
            </a:p>
          </p:txBody>
        </p:sp>
        <p:sp>
          <p:nvSpPr>
            <p:cNvPr id="216" name="Pentagon 215"/>
            <p:cNvSpPr/>
            <p:nvPr/>
          </p:nvSpPr>
          <p:spPr>
            <a:xfrm rot="3436181">
              <a:off x="4672169" y="2733878"/>
              <a:ext cx="2172633" cy="191126"/>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Environment Data</a:t>
              </a:r>
              <a:endParaRPr lang="en-US" sz="900" spc="-20" dirty="0">
                <a:solidFill>
                  <a:schemeClr val="bg2"/>
                </a:solidFill>
                <a:latin typeface="Calibri" pitchFamily="34" charset="0"/>
                <a:cs typeface="Calibri" pitchFamily="34" charset="0"/>
              </a:endParaRPr>
            </a:p>
          </p:txBody>
        </p:sp>
        <p:sp>
          <p:nvSpPr>
            <p:cNvPr id="224" name="Rectangle 223"/>
            <p:cNvSpPr/>
            <p:nvPr/>
          </p:nvSpPr>
          <p:spPr>
            <a:xfrm rot="18129359">
              <a:off x="1749745" y="2872440"/>
              <a:ext cx="3000772" cy="191126"/>
            </a:xfrm>
            <a:prstGeom prst="rect">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Application Model</a:t>
              </a:r>
              <a:endParaRPr lang="en-US" sz="900" spc="-20" dirty="0">
                <a:solidFill>
                  <a:schemeClr val="bg2"/>
                </a:solidFill>
                <a:latin typeface="Calibri" pitchFamily="34" charset="0"/>
                <a:cs typeface="Calibri" pitchFamily="34" charset="0"/>
              </a:endParaRPr>
            </a:p>
          </p:txBody>
        </p:sp>
        <p:sp>
          <p:nvSpPr>
            <p:cNvPr id="219" name="Pentagon 218"/>
            <p:cNvSpPr/>
            <p:nvPr/>
          </p:nvSpPr>
          <p:spPr>
            <a:xfrm rot="10800000" flipV="1">
              <a:off x="3313813" y="4671413"/>
              <a:ext cx="2460087" cy="197946"/>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Release Data</a:t>
              </a:r>
              <a:endParaRPr lang="en-US" sz="900" spc="-20" dirty="0">
                <a:solidFill>
                  <a:schemeClr val="bg2"/>
                </a:solidFill>
                <a:latin typeface="Calibri" pitchFamily="34" charset="0"/>
                <a:cs typeface="Calibri" pitchFamily="34" charset="0"/>
              </a:endParaRPr>
            </a:p>
          </p:txBody>
        </p:sp>
      </p:grpSp>
      <p:grpSp>
        <p:nvGrpSpPr>
          <p:cNvPr id="16" name="Group 15"/>
          <p:cNvGrpSpPr/>
          <p:nvPr/>
        </p:nvGrpSpPr>
        <p:grpSpPr>
          <a:xfrm>
            <a:off x="1645016" y="2635226"/>
            <a:ext cx="1104000" cy="828000"/>
            <a:chOff x="1075654" y="535729"/>
            <a:chExt cx="1104000" cy="828000"/>
          </a:xfrm>
        </p:grpSpPr>
        <p:grpSp>
          <p:nvGrpSpPr>
            <p:cNvPr id="15" name="Group 14"/>
            <p:cNvGrpSpPr/>
            <p:nvPr/>
          </p:nvGrpSpPr>
          <p:grpSpPr>
            <a:xfrm>
              <a:off x="1075654" y="535729"/>
              <a:ext cx="1104000" cy="828000"/>
              <a:chOff x="1610836" y="1771969"/>
              <a:chExt cx="1104000" cy="828000"/>
            </a:xfrm>
          </p:grpSpPr>
          <p:grpSp>
            <p:nvGrpSpPr>
              <p:cNvPr id="181" name="Group 180"/>
              <p:cNvGrpSpPr/>
              <p:nvPr/>
            </p:nvGrpSpPr>
            <p:grpSpPr>
              <a:xfrm>
                <a:off x="1610836" y="1771969"/>
                <a:ext cx="1104000" cy="828000"/>
                <a:chOff x="4878737" y="4859271"/>
                <a:chExt cx="1676850" cy="1307278"/>
              </a:xfrm>
            </p:grpSpPr>
            <p:sp>
              <p:nvSpPr>
                <p:cNvPr id="177" name="Rounded Rectangle 17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chemeClr val="bg2"/>
                    </a:solidFill>
                    <a:cs typeface="Arial Unicode MS" pitchFamily="34" charset="-128"/>
                  </a:endParaRPr>
                </a:p>
              </p:txBody>
            </p:sp>
            <p:pic>
              <p:nvPicPr>
                <p:cNvPr id="179" name="Picture 17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180" name="Picture 17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85395" y="4987405"/>
                  <a:ext cx="745606" cy="514210"/>
                </a:xfrm>
                <a:prstGeom prst="rect">
                  <a:avLst/>
                </a:prstGeom>
                <a:ln w="9525">
                  <a:noFill/>
                </a:ln>
              </p:spPr>
            </p:pic>
          </p:grpSp>
          <p:pic>
            <p:nvPicPr>
              <p:cNvPr id="14" name="Picture 13"/>
              <p:cNvPicPr>
                <a:picLocks noChangeAspect="1"/>
              </p:cNvPicPr>
              <p:nvPr/>
            </p:nvPicPr>
            <p:blipFill>
              <a:blip r:embed="rId22"/>
              <a:stretch>
                <a:fillRect/>
              </a:stretch>
            </p:blipFill>
            <p:spPr>
              <a:xfrm>
                <a:off x="2088988" y="2152477"/>
                <a:ext cx="528942" cy="439507"/>
              </a:xfrm>
              <a:prstGeom prst="rect">
                <a:avLst/>
              </a:prstGeom>
            </p:spPr>
          </p:pic>
        </p:grpSp>
        <p:pic>
          <p:nvPicPr>
            <p:cNvPr id="3" name="Picture 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33704" y="1049560"/>
              <a:ext cx="306025" cy="253947"/>
            </a:xfrm>
            <a:prstGeom prst="rect">
              <a:avLst/>
            </a:prstGeom>
          </p:spPr>
        </p:pic>
      </p:grpSp>
      <p:pic>
        <p:nvPicPr>
          <p:cNvPr id="17" name="Picture 16"/>
          <p:cNvPicPr>
            <a:picLocks noChangeAspect="1"/>
          </p:cNvPicPr>
          <p:nvPr/>
        </p:nvPicPr>
        <p:blipFill>
          <a:blip r:embed="rId24"/>
          <a:stretch>
            <a:fillRect/>
          </a:stretch>
        </p:blipFill>
        <p:spPr>
          <a:xfrm>
            <a:off x="5842931" y="2572525"/>
            <a:ext cx="1331755" cy="934821"/>
          </a:xfrm>
          <a:prstGeom prst="rect">
            <a:avLst/>
          </a:prstGeom>
        </p:spPr>
      </p:pic>
    </p:spTree>
    <p:extLst>
      <p:ext uri="{BB962C8B-B14F-4D97-AF65-F5344CB8AC3E}">
        <p14:creationId xmlns:p14="http://schemas.microsoft.com/office/powerpoint/2010/main" val="245114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gtEl>
                                        <p:attrNameLst>
                                          <p:attrName>style.visibility</p:attrName>
                                        </p:attrNameLst>
                                      </p:cBhvr>
                                      <p:to>
                                        <p:strVal val="visible"/>
                                      </p:to>
                                    </p:set>
                                    <p:animEffect transition="in" filter="fade">
                                      <p:cBhvr>
                                        <p:cTn id="3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7" name="Lucy's Famous Chocolate Scene">
            <a:hlinkClick r:id="" action="ppaction://media"/>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30628" y="1012749"/>
            <a:ext cx="9013372" cy="5001682"/>
          </a:xfrm>
        </p:spPr>
      </p:pic>
    </p:spTree>
    <p:extLst>
      <p:ext uri="{BB962C8B-B14F-4D97-AF65-F5344CB8AC3E}">
        <p14:creationId xmlns:p14="http://schemas.microsoft.com/office/powerpoint/2010/main" val="3681046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1" y="1107281"/>
            <a:ext cx="8618073" cy="3993356"/>
          </a:xfrm>
          <a:prstGeom prst="rect">
            <a:avLst/>
          </a:prstGeom>
        </p:spPr>
      </p:pic>
    </p:spTree>
    <p:extLst>
      <p:ext uri="{BB962C8B-B14F-4D97-AF65-F5344CB8AC3E}">
        <p14:creationId xmlns:p14="http://schemas.microsoft.com/office/powerpoint/2010/main" val="2615607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188" y="962979"/>
            <a:ext cx="8227457" cy="4017645"/>
          </a:xfrm>
          <a:prstGeom prst="rect">
            <a:avLst/>
          </a:prstGeom>
        </p:spPr>
      </p:pic>
      <p:sp>
        <p:nvSpPr>
          <p:cNvPr id="3" name="TextBox 2"/>
          <p:cNvSpPr txBox="1"/>
          <p:nvPr/>
        </p:nvSpPr>
        <p:spPr>
          <a:xfrm>
            <a:off x="488633" y="1234440"/>
            <a:ext cx="1303020" cy="300082"/>
          </a:xfrm>
          <a:prstGeom prst="rect">
            <a:avLst/>
          </a:prstGeom>
          <a:noFill/>
        </p:spPr>
        <p:txBody>
          <a:bodyPr wrap="square" rtlCol="0">
            <a:spAutoFit/>
          </a:bodyPr>
          <a:lstStyle/>
          <a:p>
            <a:pPr algn="ctr"/>
            <a:r>
              <a:rPr lang="en-US" sz="1350" dirty="0"/>
              <a:t>DEV</a:t>
            </a:r>
          </a:p>
        </p:txBody>
      </p:sp>
      <p:sp>
        <p:nvSpPr>
          <p:cNvPr id="5" name="TextBox 4"/>
          <p:cNvSpPr txBox="1"/>
          <p:nvPr/>
        </p:nvSpPr>
        <p:spPr>
          <a:xfrm>
            <a:off x="6746558" y="1234440"/>
            <a:ext cx="1723073" cy="300082"/>
          </a:xfrm>
          <a:prstGeom prst="rect">
            <a:avLst/>
          </a:prstGeom>
          <a:noFill/>
        </p:spPr>
        <p:txBody>
          <a:bodyPr wrap="square" rtlCol="0">
            <a:spAutoFit/>
          </a:bodyPr>
          <a:lstStyle/>
          <a:p>
            <a:r>
              <a:rPr lang="en-US" sz="1350" dirty="0"/>
              <a:t>OPS</a:t>
            </a:r>
          </a:p>
        </p:txBody>
      </p:sp>
      <p:sp>
        <p:nvSpPr>
          <p:cNvPr id="6" name="TextBox 5"/>
          <p:cNvSpPr txBox="1"/>
          <p:nvPr/>
        </p:nvSpPr>
        <p:spPr>
          <a:xfrm>
            <a:off x="2991803" y="4294822"/>
            <a:ext cx="1117614" cy="300082"/>
          </a:xfrm>
          <a:prstGeom prst="rect">
            <a:avLst/>
          </a:prstGeom>
          <a:noFill/>
        </p:spPr>
        <p:txBody>
          <a:bodyPr wrap="none" rtlCol="0">
            <a:spAutoFit/>
          </a:bodyPr>
          <a:lstStyle/>
          <a:p>
            <a:r>
              <a:rPr lang="en-US" sz="1350" dirty="0"/>
              <a:t>Collaborate </a:t>
            </a:r>
          </a:p>
        </p:txBody>
      </p:sp>
      <p:sp>
        <p:nvSpPr>
          <p:cNvPr id="11" name="TextBox 10"/>
          <p:cNvSpPr txBox="1"/>
          <p:nvPr/>
        </p:nvSpPr>
        <p:spPr>
          <a:xfrm>
            <a:off x="488633" y="2033022"/>
            <a:ext cx="1252266" cy="300082"/>
          </a:xfrm>
          <a:prstGeom prst="rect">
            <a:avLst/>
          </a:prstGeom>
          <a:noFill/>
        </p:spPr>
        <p:txBody>
          <a:bodyPr wrap="none" rtlCol="0">
            <a:spAutoFit/>
          </a:bodyPr>
          <a:lstStyle/>
          <a:p>
            <a:r>
              <a:rPr lang="en-US" sz="1350" dirty="0"/>
              <a:t>Communicate</a:t>
            </a:r>
          </a:p>
        </p:txBody>
      </p:sp>
      <p:sp>
        <p:nvSpPr>
          <p:cNvPr id="12" name="TextBox 11"/>
          <p:cNvSpPr txBox="1"/>
          <p:nvPr/>
        </p:nvSpPr>
        <p:spPr>
          <a:xfrm>
            <a:off x="5837717" y="2451735"/>
            <a:ext cx="867545" cy="300082"/>
          </a:xfrm>
          <a:prstGeom prst="rect">
            <a:avLst/>
          </a:prstGeom>
          <a:noFill/>
        </p:spPr>
        <p:txBody>
          <a:bodyPr wrap="none" rtlCol="0">
            <a:spAutoFit/>
          </a:bodyPr>
          <a:lstStyle/>
          <a:p>
            <a:r>
              <a:rPr lang="en-US" sz="1350" dirty="0"/>
              <a:t>Integrate</a:t>
            </a:r>
          </a:p>
        </p:txBody>
      </p:sp>
    </p:spTree>
    <p:extLst>
      <p:ext uri="{BB962C8B-B14F-4D97-AF65-F5344CB8AC3E}">
        <p14:creationId xmlns:p14="http://schemas.microsoft.com/office/powerpoint/2010/main" val="3493530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itle 357"/>
          <p:cNvSpPr>
            <a:spLocks noGrp="1"/>
          </p:cNvSpPr>
          <p:nvPr>
            <p:ph type="title"/>
          </p:nvPr>
        </p:nvSpPr>
        <p:spPr>
          <a:xfrm>
            <a:off x="457200" y="1012754"/>
            <a:ext cx="8686800" cy="819273"/>
          </a:xfrm>
        </p:spPr>
        <p:txBody>
          <a:bodyPr>
            <a:normAutofit/>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1536271"/>
            <a:ext cx="2814320" cy="3958426"/>
            <a:chOff x="396241" y="1225435"/>
            <a:chExt cx="2875280" cy="5273020"/>
          </a:xfrm>
        </p:grpSpPr>
        <p:sp>
          <p:nvSpPr>
            <p:cNvPr id="356" name="Rectangle 355"/>
            <p:cNvSpPr/>
            <p:nvPr/>
          </p:nvSpPr>
          <p:spPr>
            <a:xfrm>
              <a:off x="501187" y="1945598"/>
              <a:ext cx="2703504" cy="4552857"/>
            </a:xfrm>
            <a:prstGeom prst="rect">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897877"/>
            </a:xfrm>
            <a:prstGeom prst="rect">
              <a:avLst/>
            </a:prstGeom>
            <a:noFill/>
          </p:spPr>
          <p:txBody>
            <a:bodyPr wrap="square" rIns="0" rtlCol="0">
              <a:spAutoFit/>
            </a:bodyPr>
            <a:lstStyle/>
            <a:p>
              <a:pPr>
                <a:lnSpc>
                  <a:spcPct val="90000"/>
                </a:lnSpc>
              </a:pPr>
              <a:r>
                <a:rPr lang="en-US" sz="1400" dirty="0">
                  <a:solidFill>
                    <a:srgbClr val="FF0000"/>
                  </a:solidFill>
                </a:rPr>
                <a:t>LACK OF API TESTING</a:t>
              </a:r>
              <a:r>
                <a:rPr lang="en-US" sz="1400" b="1" dirty="0">
                  <a:solidFill>
                    <a:srgbClr val="0064AF"/>
                  </a:solidFill>
                </a:rPr>
                <a:t/>
              </a:r>
              <a:br>
                <a:rPr lang="en-US" sz="1400" b="1" dirty="0">
                  <a:solidFill>
                    <a:srgbClr val="0064AF"/>
                  </a:solidFill>
                </a:rPr>
              </a:br>
              <a:r>
                <a:rPr lang="en-US" sz="1400" dirty="0"/>
                <a:t>(too many bugs escape downstream)</a:t>
              </a:r>
              <a:endParaRPr lang="en-US" sz="1400" dirty="0"/>
            </a:p>
          </p:txBody>
        </p:sp>
      </p:grpSp>
      <p:grpSp>
        <p:nvGrpSpPr>
          <p:cNvPr id="355" name="Group 354"/>
          <p:cNvGrpSpPr/>
          <p:nvPr/>
        </p:nvGrpSpPr>
        <p:grpSpPr>
          <a:xfrm>
            <a:off x="904856" y="2125436"/>
            <a:ext cx="7837230" cy="3289540"/>
            <a:chOff x="121286" y="1597814"/>
            <a:chExt cx="10501771"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897581" y="1926118"/>
              <a:ext cx="470349" cy="1206417"/>
            </a:xfrm>
            <a:prstGeom prst="rect">
              <a:avLst/>
            </a:prstGeom>
            <a:solidFill>
              <a:srgbClr val="57C1B4"/>
            </a:solidFill>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a:solidFill>
                <a:srgbClr val="FF0000"/>
              </a:solidFill>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a:t>Developer 1</a:t>
                </a:r>
                <a:endParaRPr lang="en-US" sz="800" dirty="0"/>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a:solidFill>
                <a:srgbClr val="FF0000"/>
              </a:solidFill>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a:t>Developer 2</a:t>
                </a:r>
                <a:endParaRPr lang="en-US" sz="800" dirty="0"/>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a:solidFill>
                <a:srgbClr val="FF0000"/>
              </a:solidFill>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a:t>Developer n</a:t>
                </a:r>
                <a:endParaRPr lang="en-US" sz="800" dirty="0"/>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endParaRPr lang="en-US" sz="900" dirty="0"/>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endParaRPr lang="en-US" sz="900" dirty="0"/>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94" name="TextBox 93"/>
            <p:cNvSpPr txBox="1"/>
            <p:nvPr/>
          </p:nvSpPr>
          <p:spPr>
            <a:xfrm>
              <a:off x="9608293" y="3054805"/>
              <a:ext cx="1014764" cy="318730"/>
            </a:xfrm>
            <a:prstGeom prst="rect">
              <a:avLst/>
            </a:prstGeom>
            <a:noFill/>
          </p:spPr>
          <p:txBody>
            <a:bodyPr wrap="square" rtlCol="0" anchor="ctr">
              <a:noAutofit/>
            </a:bodyPr>
            <a:lstStyle/>
            <a:p>
              <a:pPr algn="ctr">
                <a:lnSpc>
                  <a:spcPct val="80000"/>
                </a:lnSpc>
              </a:pPr>
              <a:r>
                <a:rPr lang="en-US" sz="900" dirty="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156091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sp>
          <p:nvSpPr>
            <p:cNvPr id="149" name="TextBox 148"/>
            <p:cNvSpPr txBox="1"/>
            <p:nvPr/>
          </p:nvSpPr>
          <p:spPr>
            <a:xfrm>
              <a:off x="3608025" y="1225435"/>
              <a:ext cx="4814176" cy="1156169"/>
            </a:xfrm>
            <a:prstGeom prst="rect">
              <a:avLst/>
            </a:prstGeom>
            <a:noFill/>
          </p:spPr>
          <p:txBody>
            <a:bodyPr wrap="square" rtlCol="0">
              <a:spAutoFit/>
            </a:bodyPr>
            <a:lstStyle/>
            <a:p>
              <a:pPr algn="ctr">
                <a:lnSpc>
                  <a:spcPct val="90000"/>
                </a:lnSpc>
              </a:pPr>
              <a:r>
                <a:rPr lang="en-US" sz="1400" dirty="0">
                  <a:solidFill>
                    <a:schemeClr val="accent3"/>
                  </a:solidFill>
                </a:rPr>
                <a:t>LACK OF AUTOMATED TESTING</a:t>
              </a:r>
              <a:r>
                <a:rPr lang="en-US" sz="1400" b="1" dirty="0">
                  <a:solidFill>
                    <a:srgbClr val="0064AF"/>
                  </a:solidFill>
                </a:rPr>
                <a:t/>
              </a:r>
              <a:br>
                <a:rPr lang="en-US" sz="1400" b="1" dirty="0">
                  <a:solidFill>
                    <a:srgbClr val="0064AF"/>
                  </a:solidFill>
                </a:rPr>
              </a:br>
              <a:r>
                <a:rPr lang="en-US" sz="1400" dirty="0"/>
                <a:t>(</a:t>
              </a: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4" y="2071054"/>
            <a:ext cx="4897263" cy="483722"/>
          </a:xfrm>
          <a:prstGeom prst="rect">
            <a:avLst/>
          </a:prstGeom>
          <a:noFill/>
        </p:spPr>
        <p:txBody>
          <a:bodyPr wrap="square" rtlCol="0">
            <a:spAutoFit/>
          </a:bodyPr>
          <a:lstStyle/>
          <a:p>
            <a:pPr algn="ctr">
              <a:lnSpc>
                <a:spcPct val="90000"/>
              </a:lnSpc>
            </a:pPr>
            <a:r>
              <a:rPr lang="en-US" sz="1400" dirty="0">
                <a:solidFill>
                  <a:srgbClr val="57C1B4"/>
                </a:solidFill>
              </a:rPr>
              <a:t>LACK OF VISIBILITY INTO PROD. APPS </a:t>
            </a:r>
            <a:r>
              <a:rPr lang="en-US" sz="1400" b="1" dirty="0">
                <a:solidFill>
                  <a:srgbClr val="0064AF"/>
                </a:solidFill>
              </a:rPr>
              <a:t/>
            </a:r>
            <a:br>
              <a:rPr lang="en-US" sz="1400" b="1" dirty="0">
                <a:solidFill>
                  <a:srgbClr val="0064AF"/>
                </a:solidFill>
              </a:rPr>
            </a:br>
            <a:r>
              <a:rPr lang="en-US" sz="1400" dirty="0"/>
              <a:t>(</a:t>
            </a:r>
            <a:r>
              <a:rPr lang="en-US" sz="1400" dirty="0"/>
              <a:t>no </a:t>
            </a:r>
            <a:r>
              <a:rPr lang="en-US" sz="1400" dirty="0"/>
              <a:t>visibility into the </a:t>
            </a:r>
            <a:r>
              <a:rPr lang="en-US" sz="1400" dirty="0"/>
              <a:t>customer experience) </a:t>
            </a:r>
          </a:p>
        </p:txBody>
      </p:sp>
      <p:grpSp>
        <p:nvGrpSpPr>
          <p:cNvPr id="364" name="Group 363"/>
          <p:cNvGrpSpPr/>
          <p:nvPr/>
        </p:nvGrpSpPr>
        <p:grpSpPr>
          <a:xfrm>
            <a:off x="3550547" y="4437935"/>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a:solidFill>
                      <a:srgbClr val="57C1B4"/>
                    </a:solidFill>
                  </a:rPr>
                  <a:t>LACK OF RELEASE AND ENVIRONMENT AUTOMATION</a:t>
                </a:r>
                <a:r>
                  <a:rPr lang="en-US" sz="1400" b="1" dirty="0">
                    <a:solidFill>
                      <a:srgbClr val="0064AF"/>
                    </a:solidFill>
                  </a:rPr>
                  <a:t/>
                </a:r>
                <a:br>
                  <a:rPr lang="en-US" sz="1400" b="1" dirty="0">
                    <a:solidFill>
                      <a:srgbClr val="0064AF"/>
                    </a:solidFill>
                  </a:rPr>
                </a:br>
                <a:r>
                  <a:rPr lang="en-US" sz="1400" dirty="0"/>
                  <a:t>(manual processes lead to poor release quality)</a:t>
                </a:r>
                <a:endParaRPr lang="en-US" sz="1400" dirty="0"/>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780818"/>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645755"/>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645755"/>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645755"/>
            <a:ext cx="284813" cy="262470"/>
          </a:xfrm>
          <a:prstGeom prst="rect">
            <a:avLst/>
          </a:prstGeom>
        </p:spPr>
      </p:pic>
    </p:spTree>
    <p:extLst>
      <p:ext uri="{BB962C8B-B14F-4D97-AF65-F5344CB8AC3E}">
        <p14:creationId xmlns:p14="http://schemas.microsoft.com/office/powerpoint/2010/main" val="42813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dirty="0">
                <a:hlinkClick r:id="rId2"/>
              </a:rPr>
              <a:t>http://www.businessinsider.com/goldman-sachs-has-more-engineers-than-facebook-2015-4</a:t>
            </a:r>
            <a:endParaRPr lang="en-US" dirty="0" smtClean="0">
              <a:hlinkClick r:id="rId2"/>
            </a:endParaRPr>
          </a:p>
          <a:p>
            <a:endParaRPr lang="en-US" dirty="0">
              <a:hlinkClick r:id="rId2"/>
            </a:endParaRPr>
          </a:p>
          <a:p>
            <a:r>
              <a:rPr lang="en-US" dirty="0" smtClean="0">
                <a:hlinkClick r:id="rId2"/>
              </a:rPr>
              <a:t>https</a:t>
            </a:r>
            <a:r>
              <a:rPr lang="en-US" dirty="0">
                <a:hlinkClick r:id="rId2"/>
              </a:rPr>
              <a:t>://</a:t>
            </a:r>
            <a:r>
              <a:rPr lang="en-US" dirty="0" smtClean="0">
                <a:hlinkClick r:id="rId2"/>
              </a:rPr>
              <a:t>www.youtube.com/watch?v=8NPzLBSBzPI</a:t>
            </a:r>
            <a:endParaRPr lang="en-US" dirty="0" smtClean="0"/>
          </a:p>
          <a:p>
            <a:endParaRPr lang="en-US" dirty="0"/>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8590840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rved Down Arrow 1"/>
          <p:cNvSpPr/>
          <p:nvPr/>
        </p:nvSpPr>
        <p:spPr>
          <a:xfrm>
            <a:off x="943861" y="115171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84" name="Group 83"/>
          <p:cNvGrpSpPr/>
          <p:nvPr/>
        </p:nvGrpSpPr>
        <p:grpSpPr>
          <a:xfrm>
            <a:off x="4381986" y="1573572"/>
            <a:ext cx="3108644" cy="1455013"/>
            <a:chOff x="4381986" y="718702"/>
            <a:chExt cx="3108644" cy="145501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28014" y="718702"/>
              <a:ext cx="1135247" cy="397032"/>
            </a:xfrm>
            <a:prstGeom prst="rect">
              <a:avLst/>
            </a:prstGeom>
          </p:spPr>
          <p:txBody>
            <a:bodyPr wrap="none" anchor="ctr">
              <a:spAutoFit/>
            </a:bodyPr>
            <a:lstStyle/>
            <a:p>
              <a:pPr algn="ctr" defTabSz="914400">
                <a:lnSpc>
                  <a:spcPct val="90000"/>
                </a:lnSpc>
              </a:pPr>
              <a:r>
                <a:rPr lang="en-GB" sz="1100" dirty="0">
                  <a:solidFill>
                    <a:schemeClr val="accent1"/>
                  </a:solidFill>
                </a:rPr>
                <a:t>CONTINUOUS</a:t>
              </a:r>
              <a:br>
                <a:rPr lang="en-GB" sz="1100" dirty="0">
                  <a:solidFill>
                    <a:schemeClr val="accent1"/>
                  </a:solidFill>
                </a:rPr>
              </a:br>
              <a:r>
                <a:rPr lang="en-GB" sz="1100" dirty="0">
                  <a:solidFill>
                    <a:schemeClr val="accent1"/>
                  </a:solidFill>
                </a:rPr>
                <a:t>VALIDATION</a:t>
              </a:r>
              <a:endParaRPr lang="en-GB" sz="1100" dirty="0">
                <a:solidFill>
                  <a:schemeClr val="accent1"/>
                </a:solidFill>
              </a:endParaRPr>
            </a:p>
          </p:txBody>
        </p:sp>
      </p:grpSp>
      <p:sp>
        <p:nvSpPr>
          <p:cNvPr id="7" name="Title 6"/>
          <p:cNvSpPr>
            <a:spLocks noGrp="1"/>
          </p:cNvSpPr>
          <p:nvPr>
            <p:ph type="title"/>
          </p:nvPr>
        </p:nvSpPr>
        <p:spPr>
          <a:xfrm>
            <a:off x="388537" y="832474"/>
            <a:ext cx="8229600" cy="819273"/>
          </a:xfrm>
        </p:spPr>
        <p:txBody>
          <a:bodyPr>
            <a:normAutofit fontScale="90000"/>
          </a:bodyPr>
          <a:lstStyle/>
          <a:p>
            <a:pPr algn="ctr"/>
            <a:r>
              <a:rPr lang="en-US" dirty="0"/>
              <a:t>THE PROBLEM</a:t>
            </a:r>
            <a:br>
              <a:rPr lang="en-US" dirty="0"/>
            </a:br>
            <a:r>
              <a:rPr lang="en-US" dirty="0"/>
              <a:t>DevOps -Automating the Software Development Life Cycle (SDLC)</a:t>
            </a:r>
            <a:endParaRPr lang="en-US" dirty="0"/>
          </a:p>
        </p:txBody>
      </p:sp>
      <p:grpSp>
        <p:nvGrpSpPr>
          <p:cNvPr id="68" name="Group 67"/>
          <p:cNvGrpSpPr/>
          <p:nvPr/>
        </p:nvGrpSpPr>
        <p:grpSpPr>
          <a:xfrm>
            <a:off x="1711582" y="5311443"/>
            <a:ext cx="1088080" cy="549381"/>
            <a:chOff x="1711582" y="4456573"/>
            <a:chExt cx="1088080" cy="549381"/>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1" name="Rectangle 230"/>
            <p:cNvSpPr/>
            <p:nvPr/>
          </p:nvSpPr>
          <p:spPr>
            <a:xfrm>
              <a:off x="1711582" y="4456573"/>
              <a:ext cx="1088080" cy="549381"/>
            </a:xfrm>
            <a:prstGeom prst="rect">
              <a:avLst/>
            </a:prstGeom>
            <a:noFill/>
          </p:spPr>
          <p:txBody>
            <a:bodyPr wrap="square" anchor="ctr">
              <a:spAutoFit/>
            </a:bodyPr>
            <a:lstStyle/>
            <a:p>
              <a:pPr algn="ctr" defTabSz="914400">
                <a:lnSpc>
                  <a:spcPct val="90000"/>
                </a:lnSpc>
              </a:pPr>
              <a:r>
                <a:rPr lang="en-GB" sz="1100" dirty="0">
                  <a:solidFill>
                    <a:schemeClr val="accent4"/>
                  </a:solidFill>
                </a:rPr>
                <a:t>TRUE AGILE DEVELOPMENT</a:t>
              </a:r>
              <a:endParaRPr lang="en-GB" sz="1100" dirty="0">
                <a:solidFill>
                  <a:schemeClr val="accent4"/>
                </a:solidFill>
              </a:endParaRPr>
            </a:p>
          </p:txBody>
        </p:sp>
      </p:grpSp>
      <p:grpSp>
        <p:nvGrpSpPr>
          <p:cNvPr id="80" name="Group 79"/>
          <p:cNvGrpSpPr/>
          <p:nvPr/>
        </p:nvGrpSpPr>
        <p:grpSpPr>
          <a:xfrm>
            <a:off x="4314486" y="3832668"/>
            <a:ext cx="3399415" cy="1289710"/>
            <a:chOff x="4314485" y="2977799"/>
            <a:chExt cx="3399415" cy="1289710"/>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578653" y="3807851"/>
              <a:ext cx="1135247" cy="459658"/>
              <a:chOff x="6578653" y="3807851"/>
              <a:chExt cx="1135247" cy="459658"/>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8" name="Rectangle 237"/>
              <p:cNvSpPr/>
              <p:nvPr/>
            </p:nvSpPr>
            <p:spPr>
              <a:xfrm>
                <a:off x="6578653" y="3870477"/>
                <a:ext cx="1135247" cy="397032"/>
              </a:xfrm>
              <a:prstGeom prst="rect">
                <a:avLst/>
              </a:prstGeom>
            </p:spPr>
            <p:txBody>
              <a:bodyPr wrap="none" anchor="ctr">
                <a:spAutoFit/>
              </a:bodyPr>
              <a:lstStyle/>
              <a:p>
                <a:pPr algn="ctr" defTabSz="914400">
                  <a:lnSpc>
                    <a:spcPct val="90000"/>
                  </a:lnSpc>
                </a:pPr>
                <a:r>
                  <a:rPr lang="en-GB" sz="1100" dirty="0">
                    <a:solidFill>
                      <a:schemeClr val="accent3"/>
                    </a:solidFill>
                  </a:rPr>
                  <a:t>CONTINUOUS</a:t>
                </a:r>
                <a:br>
                  <a:rPr lang="en-GB" sz="1100" dirty="0">
                    <a:solidFill>
                      <a:schemeClr val="accent3"/>
                    </a:solidFill>
                  </a:rPr>
                </a:br>
                <a:r>
                  <a:rPr lang="en-GB" sz="1100" dirty="0">
                    <a:solidFill>
                      <a:schemeClr val="accent3"/>
                    </a:solidFill>
                  </a:rPr>
                  <a:t>DELIVERY</a:t>
                </a:r>
                <a:endParaRPr lang="en-GB" sz="1100" dirty="0">
                  <a:solidFill>
                    <a:schemeClr val="accent3"/>
                  </a:solidFill>
                </a:endParaRPr>
              </a:p>
            </p:txBody>
          </p:sp>
        </p:grpSp>
      </p:grpSp>
      <p:grpSp>
        <p:nvGrpSpPr>
          <p:cNvPr id="361" name="Group 360"/>
          <p:cNvGrpSpPr/>
          <p:nvPr/>
        </p:nvGrpSpPr>
        <p:grpSpPr>
          <a:xfrm>
            <a:off x="875573" y="188241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a:t>Developer 1</a:t>
                </a:r>
                <a:endParaRPr lang="en-US" sz="800" dirty="0"/>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a:t>Developer 2</a:t>
                </a:r>
                <a:endParaRPr lang="en-US" sz="800" dirty="0"/>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a:t>Developer n</a:t>
                </a:r>
                <a:endParaRPr lang="en-US" sz="800" dirty="0"/>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endParaRPr lang="en-US" sz="900" dirty="0"/>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endParaRPr lang="en-US" sz="900" dirty="0"/>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512661"/>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377598"/>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377598"/>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377598"/>
            <a:ext cx="284813" cy="262470"/>
          </a:xfrm>
          <a:prstGeom prst="rect">
            <a:avLst/>
          </a:prstGeom>
        </p:spPr>
      </p:pic>
      <p:grpSp>
        <p:nvGrpSpPr>
          <p:cNvPr id="78" name="Group 77"/>
          <p:cNvGrpSpPr/>
          <p:nvPr/>
        </p:nvGrpSpPr>
        <p:grpSpPr>
          <a:xfrm>
            <a:off x="1308198" y="3833864"/>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35323" y="3887697"/>
                <a:ext cx="692818" cy="397032"/>
              </a:xfrm>
              <a:prstGeom prst="rect">
                <a:avLst/>
              </a:prstGeom>
            </p:spPr>
            <p:txBody>
              <a:bodyPr wrap="none" anchor="ctr">
                <a:spAutoFit/>
              </a:bodyPr>
              <a:lstStyle/>
              <a:p>
                <a:pPr algn="ctr" defTabSz="914400">
                  <a:lnSpc>
                    <a:spcPct val="90000"/>
                  </a:lnSpc>
                </a:pPr>
                <a:r>
                  <a:rPr lang="en-GB" sz="1100" dirty="0">
                    <a:solidFill>
                      <a:schemeClr val="accent5"/>
                    </a:solidFill>
                  </a:rPr>
                  <a:t>DATA</a:t>
                </a:r>
              </a:p>
              <a:p>
                <a:pPr algn="ctr" defTabSz="914400">
                  <a:lnSpc>
                    <a:spcPct val="90000"/>
                  </a:lnSpc>
                </a:pPr>
                <a:r>
                  <a:rPr lang="en-GB" sz="1100" dirty="0">
                    <a:solidFill>
                      <a:schemeClr val="accent5"/>
                    </a:solidFill>
                  </a:rPr>
                  <a:t>MINING</a:t>
                </a:r>
                <a:endParaRPr lang="en-GB" sz="1100" dirty="0">
                  <a:solidFill>
                    <a:schemeClr val="accent5"/>
                  </a:solidFill>
                </a:endParaRP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4803105"/>
            <a:ext cx="1263620" cy="1075254"/>
          </a:xfrm>
          <a:prstGeom prst="rect">
            <a:avLst/>
          </a:prstGeom>
        </p:spPr>
      </p:pic>
      <p:pic>
        <p:nvPicPr>
          <p:cNvPr id="4" name="Picture 3"/>
          <p:cNvPicPr>
            <a:picLocks noChangeAspect="1"/>
          </p:cNvPicPr>
          <p:nvPr/>
        </p:nvPicPr>
        <p:blipFill>
          <a:blip r:embed="rId11"/>
          <a:stretch>
            <a:fillRect/>
          </a:stretch>
        </p:blipFill>
        <p:spPr>
          <a:xfrm>
            <a:off x="7833317" y="1816744"/>
            <a:ext cx="1229301" cy="643395"/>
          </a:xfrm>
          <a:prstGeom prst="rect">
            <a:avLst/>
          </a:prstGeom>
        </p:spPr>
      </p:pic>
    </p:spTree>
    <p:extLst>
      <p:ext uri="{BB962C8B-B14F-4D97-AF65-F5344CB8AC3E}">
        <p14:creationId xmlns:p14="http://schemas.microsoft.com/office/powerpoint/2010/main" val="340594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76" y="1832026"/>
            <a:ext cx="5503986" cy="33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77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  What is DevOps ?</a:t>
            </a:r>
            <a:endParaRPr lang="en-US" dirty="0"/>
          </a:p>
        </p:txBody>
      </p:sp>
    </p:spTree>
    <p:extLst>
      <p:ext uri="{BB962C8B-B14F-4D97-AF65-F5344CB8AC3E}">
        <p14:creationId xmlns:p14="http://schemas.microsoft.com/office/powerpoint/2010/main" val="18949170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81343" cy="6858000"/>
          </a:xfrm>
          <a:prstGeom prst="rect">
            <a:avLst/>
          </a:prstGeom>
        </p:spPr>
      </p:pic>
      <p:sp>
        <p:nvSpPr>
          <p:cNvPr id="3" name="Slide Number Placeholder 2"/>
          <p:cNvSpPr>
            <a:spLocks noGrp="1"/>
          </p:cNvSpPr>
          <p:nvPr>
            <p:ph type="sldNum" sz="quarter" idx="11"/>
          </p:nvPr>
        </p:nvSpPr>
        <p:spPr/>
        <p:txBody>
          <a:bodyPr/>
          <a:lstStyle/>
          <a:p>
            <a:fld id="{E12D0507-9F86-7A45-BE8E-43760B9F92AA}" type="slidenum">
              <a:rPr lang="en-US" smtClean="0"/>
              <a:pPr/>
              <a:t>2</a:t>
            </a:fld>
            <a:endParaRPr lang="en-US" dirty="0"/>
          </a:p>
        </p:txBody>
      </p:sp>
    </p:spTree>
    <p:extLst>
      <p:ext uri="{BB962C8B-B14F-4D97-AF65-F5344CB8AC3E}">
        <p14:creationId xmlns:p14="http://schemas.microsoft.com/office/powerpoint/2010/main" val="302095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110743" y="152374"/>
            <a:ext cx="8229600" cy="666899"/>
          </a:xfrm>
          <a:prstGeom prst="rect">
            <a:avLst/>
          </a:prstGeom>
        </p:spPr>
        <p:txBody>
          <a:bodyPr vert="horz" lIns="0" tIns="0" rIns="0" bIns="0" rtlCol="0" anchor="b" anchorCtr="0">
            <a:normAutofit/>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pPr algn="ctr"/>
            <a:r>
              <a:rPr lang="en-US" dirty="0" smtClean="0"/>
              <a:t>Culture</a:t>
            </a:r>
            <a:endParaRPr lang="en-US" dirty="0"/>
          </a:p>
        </p:txBody>
      </p:sp>
      <p:pic>
        <p:nvPicPr>
          <p:cNvPr id="7"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52" y="1981176"/>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207" y="273254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9580" y="3687855"/>
            <a:ext cx="1256509" cy="1121331"/>
          </a:xfrm>
          <a:prstGeom prst="rect">
            <a:avLst/>
          </a:prstGeom>
          <a:solidFill>
            <a:schemeClr val="bg2">
              <a:lumMod val="75000"/>
            </a:schemeClr>
          </a:solidFill>
        </p:spPr>
        <p:txBody>
          <a:bodyPr wrap="none" tIns="91440" bIns="91440" rtlCol="0" anchor="ctr" anchorCtr="0">
            <a:noAutofit/>
          </a:bodyPr>
          <a:lstStyle/>
          <a:p>
            <a:pPr algn="ctr"/>
            <a:r>
              <a:rPr lang="en-US" sz="1200" dirty="0"/>
              <a:t>Communicate</a:t>
            </a:r>
          </a:p>
          <a:p>
            <a:pPr algn="ctr"/>
            <a:r>
              <a:rPr lang="en-US" sz="1200" dirty="0"/>
              <a:t>Collaborate</a:t>
            </a:r>
          </a:p>
          <a:p>
            <a:pPr algn="ctr"/>
            <a:r>
              <a:rPr lang="en-US" sz="1200" dirty="0"/>
              <a:t>Integrate</a:t>
            </a:r>
          </a:p>
          <a:p>
            <a:pPr algn="ctr"/>
            <a:r>
              <a:rPr lang="en-US" sz="1200" dirty="0"/>
              <a:t>Understand</a:t>
            </a:r>
          </a:p>
        </p:txBody>
      </p:sp>
      <p:sp>
        <p:nvSpPr>
          <p:cNvPr id="10" name="TextBox 9"/>
          <p:cNvSpPr txBox="1"/>
          <p:nvPr/>
        </p:nvSpPr>
        <p:spPr>
          <a:xfrm>
            <a:off x="2651924" y="838176"/>
            <a:ext cx="1573619" cy="914400"/>
          </a:xfrm>
          <a:prstGeom prst="rect">
            <a:avLst/>
          </a:prstGeom>
          <a:solidFill>
            <a:schemeClr val="bg2">
              <a:lumMod val="75000"/>
            </a:schemeClr>
          </a:solidFill>
        </p:spPr>
        <p:txBody>
          <a:bodyPr wrap="none" tIns="91440" bIns="91440" rtlCol="0" anchor="ctr" anchorCtr="0">
            <a:noAutofit/>
          </a:bodyPr>
          <a:lstStyle/>
          <a:p>
            <a:pPr algn="ctr"/>
            <a:r>
              <a:rPr lang="en-US" sz="1200" dirty="0"/>
              <a:t>Development Team</a:t>
            </a:r>
          </a:p>
        </p:txBody>
      </p:sp>
      <p:sp>
        <p:nvSpPr>
          <p:cNvPr id="11" name="TextBox 10"/>
          <p:cNvSpPr txBox="1"/>
          <p:nvPr/>
        </p:nvSpPr>
        <p:spPr>
          <a:xfrm>
            <a:off x="4192196" y="833692"/>
            <a:ext cx="1573619" cy="914400"/>
          </a:xfrm>
          <a:prstGeom prst="rect">
            <a:avLst/>
          </a:prstGeom>
          <a:solidFill>
            <a:schemeClr val="bg2">
              <a:lumMod val="75000"/>
            </a:schemeClr>
          </a:solidFill>
          <a:ln>
            <a:solidFill>
              <a:schemeClr val="bg2">
                <a:lumMod val="90000"/>
              </a:schemeClr>
            </a:solidFill>
          </a:ln>
        </p:spPr>
        <p:txBody>
          <a:bodyPr wrap="none" tIns="91440" bIns="91440" rtlCol="0" anchor="ctr" anchorCtr="0">
            <a:noAutofit/>
          </a:bodyPr>
          <a:lstStyle/>
          <a:p>
            <a:pPr algn="ctr"/>
            <a:r>
              <a:rPr lang="en-US" sz="1200" dirty="0"/>
              <a:t>Operations Team</a:t>
            </a:r>
          </a:p>
        </p:txBody>
      </p:sp>
      <p:pic>
        <p:nvPicPr>
          <p:cNvPr id="12" name="Picture 4" descr="Image result for b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557" y="4581723"/>
            <a:ext cx="3480182" cy="17400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pizz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803" y="890227"/>
            <a:ext cx="3973889" cy="20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159295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SDLC</a:t>
              </a:r>
              <a:endParaRPr lang="en-US" sz="1400" dirty="0">
                <a:solidFill>
                  <a:schemeClr val="bg1"/>
                </a:solidFill>
                <a:latin typeface="Calibri"/>
                <a:cs typeface="Calibri"/>
              </a:endParaRP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rgbClr val="22343A"/>
                  </a:solidFill>
                  <a:latin typeface="Calibri" pitchFamily="34" charset="0"/>
                  <a:cs typeface="Calibri" pitchFamily="34" charset="0"/>
                </a:rPr>
                <a:t>ENVIRONMENTS DATA</a:t>
              </a:r>
              <a:endParaRPr lang="en-US" sz="1100" spc="-20" dirty="0">
                <a:solidFill>
                  <a:srgbClr val="22343A"/>
                </a:solidFill>
                <a:latin typeface="Calibri" pitchFamily="34" charset="0"/>
                <a:cs typeface="Calibri" pitchFamily="34" charset="0"/>
              </a:endParaRP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a:solidFill>
                    <a:srgbClr val="22343A"/>
                  </a:solidFill>
                  <a:latin typeface="Calibri" pitchFamily="34" charset="0"/>
                  <a:cs typeface="Calibri" pitchFamily="34" charset="0"/>
                </a:rPr>
                <a:t>APPLICATION MODEL</a:t>
              </a:r>
              <a:endParaRPr lang="en-US" sz="1100" spc="-20" dirty="0">
                <a:solidFill>
                  <a:srgbClr val="22343A"/>
                </a:solidFill>
                <a:latin typeface="Calibri" pitchFamily="34" charset="0"/>
                <a:cs typeface="Calibri" pitchFamily="34" charset="0"/>
              </a:endParaRP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chemeClr val="bg2"/>
                  </a:solidFill>
                  <a:latin typeface="Calibri" pitchFamily="34" charset="0"/>
                  <a:cs typeface="Calibri" pitchFamily="34" charset="0"/>
                </a:rPr>
                <a:t>RELEASE DATA</a:t>
              </a:r>
              <a:endParaRPr lang="en-US" sz="1100" spc="-20" dirty="0">
                <a:solidFill>
                  <a:schemeClr val="bg2"/>
                </a:solidFill>
                <a:latin typeface="Calibri" pitchFamily="34" charset="0"/>
                <a:cs typeface="Calibri" pitchFamily="34" charset="0"/>
              </a:endParaRPr>
            </a:p>
          </p:txBody>
        </p:sp>
      </p:grpSp>
      <p:grpSp>
        <p:nvGrpSpPr>
          <p:cNvPr id="81" name="Group 80"/>
          <p:cNvGrpSpPr/>
          <p:nvPr/>
        </p:nvGrpSpPr>
        <p:grpSpPr>
          <a:xfrm>
            <a:off x="657225" y="4200987"/>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94" name="Group 93"/>
          <p:cNvGrpSpPr/>
          <p:nvPr/>
        </p:nvGrpSpPr>
        <p:grpSpPr>
          <a:xfrm>
            <a:off x="6027713" y="5234560"/>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95" name="Group 94"/>
          <p:cNvGrpSpPr/>
          <p:nvPr/>
        </p:nvGrpSpPr>
        <p:grpSpPr>
          <a:xfrm>
            <a:off x="3750411" y="5234561"/>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116" name="Group 115"/>
          <p:cNvGrpSpPr/>
          <p:nvPr/>
        </p:nvGrpSpPr>
        <p:grpSpPr>
          <a:xfrm>
            <a:off x="1681966" y="5234558"/>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sp>
        <p:nvSpPr>
          <p:cNvPr id="84" name="Rectangle 83"/>
          <p:cNvSpPr/>
          <p:nvPr/>
        </p:nvSpPr>
        <p:spPr>
          <a:xfrm>
            <a:off x="491522" y="3814813"/>
            <a:ext cx="923852" cy="28982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endParaRPr lang="en-US" sz="1400" dirty="0">
              <a:solidFill>
                <a:srgbClr val="FFFFFF"/>
              </a:solidFill>
              <a:latin typeface="Calibri"/>
              <a:cs typeface="Calibri"/>
            </a:endParaRPr>
          </a:p>
        </p:txBody>
      </p:sp>
      <p:grpSp>
        <p:nvGrpSpPr>
          <p:cNvPr id="6" name="Group 5"/>
          <p:cNvGrpSpPr/>
          <p:nvPr/>
        </p:nvGrpSpPr>
        <p:grpSpPr>
          <a:xfrm>
            <a:off x="4149913" y="238127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7" y="428279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a:solidFill>
                    <a:srgbClr val="FFC91C"/>
                  </a:solidFill>
                  <a:latin typeface="Calibri"/>
                  <a:cs typeface="Calibri"/>
                </a:rPr>
                <a:t>QA</a:t>
              </a:r>
              <a:endParaRPr lang="en-US" dirty="0">
                <a:solidFill>
                  <a:srgbClr val="FFC91C"/>
                </a:solidFill>
                <a:latin typeface="Calibri"/>
                <a:cs typeface="Calibri"/>
              </a:endParaRP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5" y="3814814"/>
            <a:ext cx="1658981" cy="1216013"/>
            <a:chOff x="2068610" y="3784433"/>
            <a:chExt cx="2440040" cy="1619851"/>
          </a:xfrm>
        </p:grpSpPr>
        <p:sp>
          <p:nvSpPr>
            <p:cNvPr id="82" name="Rectangle 81"/>
            <p:cNvSpPr/>
            <p:nvPr/>
          </p:nvSpPr>
          <p:spPr>
            <a:xfrm>
              <a:off x="2963299" y="4395707"/>
              <a:ext cx="815295" cy="491987"/>
            </a:xfrm>
            <a:prstGeom prst="rect">
              <a:avLst/>
            </a:prstGeom>
          </p:spPr>
          <p:txBody>
            <a:bodyPr wrap="none">
              <a:spAutoFit/>
            </a:bodyPr>
            <a:lstStyle/>
            <a:p>
              <a:pPr algn="ctr"/>
              <a:r>
                <a:rPr lang="en-US" dirty="0">
                  <a:solidFill>
                    <a:srgbClr val="FFC91C"/>
                  </a:solidFill>
                  <a:latin typeface="Calibri"/>
                  <a:cs typeface="Calibri"/>
                </a:rPr>
                <a:t>UAT</a:t>
              </a:r>
              <a:endParaRPr lang="en-US" dirty="0">
                <a:solidFill>
                  <a:srgbClr val="FFC91C"/>
                </a:solidFill>
                <a:latin typeface="Calibri"/>
                <a:cs typeface="Calibri"/>
              </a:endParaRP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endParaRPr lang="en-US" sz="1400" dirty="0">
                    <a:solidFill>
                      <a:srgbClr val="FFFFFF"/>
                    </a:solidFill>
                    <a:latin typeface="Calibri"/>
                    <a:cs typeface="Calibri"/>
                  </a:endParaRP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1" y="3814812"/>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a:solidFill>
                    <a:srgbClr val="FFC91C"/>
                  </a:solidFill>
                  <a:latin typeface="Calibri"/>
                  <a:cs typeface="Calibri"/>
                </a:rPr>
                <a:t>PERF</a:t>
              </a:r>
              <a:endParaRPr lang="en-US" dirty="0">
                <a:solidFill>
                  <a:srgbClr val="FFC91C"/>
                </a:solidFill>
                <a:latin typeface="Calibri"/>
                <a:cs typeface="Calibri"/>
              </a:endParaRP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639582"/>
                </a:xfrm>
                <a:prstGeom prst="rect">
                  <a:avLst/>
                </a:prstGeom>
              </p:spPr>
              <p:txBody>
                <a:bodyPr wrap="square">
                  <a:spAutoFit/>
                </a:bodyPr>
                <a:lstStyle/>
                <a:p>
                  <a:pPr>
                    <a:lnSpc>
                      <a:spcPct val="90000"/>
                    </a:lnSpc>
                  </a:pPr>
                  <a:r>
                    <a:rPr lang="en-US" sz="1400" dirty="0">
                      <a:solidFill>
                        <a:srgbClr val="FFFFFF"/>
                      </a:solidFill>
                      <a:cs typeface="Calibri"/>
                    </a:rPr>
                    <a:t>Manifest </a:t>
                  </a:r>
                  <a:endParaRPr lang="en-US" sz="1400" dirty="0">
                    <a:solidFill>
                      <a:srgbClr val="FFFFFF"/>
                    </a:solidFill>
                    <a:cs typeface="Calibri"/>
                  </a:endParaRP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381481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a:solidFill>
                    <a:srgbClr val="FFC91C"/>
                  </a:solidFill>
                  <a:latin typeface="Calibri"/>
                  <a:cs typeface="Calibri"/>
                </a:rPr>
                <a:t>PROD</a:t>
              </a:r>
              <a:endParaRPr lang="en-US" dirty="0">
                <a:solidFill>
                  <a:srgbClr val="FFC91C"/>
                </a:solidFill>
                <a:latin typeface="Calibri"/>
                <a:cs typeface="Calibri"/>
              </a:endParaRP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a:solidFill>
                        <a:srgbClr val="FFFFFF"/>
                      </a:solidFill>
                      <a:cs typeface="Calibri"/>
                    </a:rPr>
                    <a:t>Manifest</a:t>
                  </a:r>
                  <a:endParaRPr lang="en-US" sz="1400" dirty="0">
                    <a:solidFill>
                      <a:srgbClr val="FFFFFF"/>
                    </a:solidFill>
                    <a:cs typeface="Calibri"/>
                  </a:endParaRP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85487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124" name="Rectangle 123"/>
          <p:cNvSpPr/>
          <p:nvPr/>
        </p:nvSpPr>
        <p:spPr>
          <a:xfrm>
            <a:off x="7655739" y="955256"/>
            <a:ext cx="1088080" cy="549381"/>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1173846"/>
            <a:ext cx="2651052" cy="2218132"/>
          </a:xfrm>
          <a:prstGeom prst="rect">
            <a:avLst/>
          </a:prstGeom>
          <a:solidFill>
            <a:schemeClr val="tx2"/>
          </a:solidFill>
        </p:spPr>
        <p:txBody>
          <a:bodyPr wrap="square" tIns="91440" bIns="91440" rtlCol="0" anchor="ctr" anchorCtr="0">
            <a:noAutofit/>
          </a:bodyPr>
          <a:lstStyle/>
          <a:p>
            <a:pPr algn="ctr"/>
            <a:r>
              <a:rPr lang="en-US" sz="1200" dirty="0"/>
              <a:t>Bring Software to market continuously..</a:t>
            </a:r>
          </a:p>
          <a:p>
            <a:pPr algn="ctr"/>
            <a:r>
              <a:rPr lang="en-US" sz="1200" dirty="0"/>
              <a:t>Eliminate friction points </a:t>
            </a:r>
          </a:p>
          <a:p>
            <a:pPr algn="ctr"/>
            <a:r>
              <a:rPr lang="en-US" sz="1200" dirty="0"/>
              <a:t>Align to business Objectives</a:t>
            </a:r>
          </a:p>
          <a:p>
            <a:pPr algn="ctr"/>
            <a:endParaRPr lang="en-US" sz="1200" dirty="0" err="1"/>
          </a:p>
        </p:txBody>
      </p:sp>
    </p:spTree>
    <p:extLst>
      <p:ext uri="{BB962C8B-B14F-4D97-AF65-F5344CB8AC3E}">
        <p14:creationId xmlns:p14="http://schemas.microsoft.com/office/powerpoint/2010/main" val="72649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digitalcto.com/wp-content/uploads/2016/01/DevOps-Cycle-1024x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2" y="906842"/>
            <a:ext cx="9061041" cy="490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5413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313009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53181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sp>
        <p:nvSpPr>
          <p:cNvPr id="5" name="TextBox 4"/>
          <p:cNvSpPr txBox="1"/>
          <p:nvPr/>
        </p:nvSpPr>
        <p:spPr>
          <a:xfrm>
            <a:off x="1784686" y="4522186"/>
            <a:ext cx="659155" cy="369332"/>
          </a:xfrm>
          <a:prstGeom prst="rect">
            <a:avLst/>
          </a:prstGeom>
          <a:noFill/>
        </p:spPr>
        <p:txBody>
          <a:bodyPr wrap="none" rtlCol="0">
            <a:spAutoFit/>
          </a:bodyPr>
          <a:lstStyle/>
          <a:p>
            <a:r>
              <a:rPr lang="en-US" dirty="0"/>
              <a:t>DEV</a:t>
            </a:r>
            <a:endParaRPr lang="en-US" dirty="0"/>
          </a:p>
        </p:txBody>
      </p:sp>
      <p:sp>
        <p:nvSpPr>
          <p:cNvPr id="6" name="TextBox 5"/>
          <p:cNvSpPr txBox="1"/>
          <p:nvPr/>
        </p:nvSpPr>
        <p:spPr>
          <a:xfrm>
            <a:off x="6698189" y="4522186"/>
            <a:ext cx="851515" cy="369332"/>
          </a:xfrm>
          <a:prstGeom prst="rect">
            <a:avLst/>
          </a:prstGeom>
          <a:noFill/>
        </p:spPr>
        <p:txBody>
          <a:bodyPr wrap="none" rtlCol="0">
            <a:spAutoFit/>
          </a:bodyPr>
          <a:lstStyle/>
          <a:p>
            <a:r>
              <a:rPr lang="en-US" dirty="0"/>
              <a:t>PROD</a:t>
            </a:r>
            <a:endParaRPr lang="en-US" dirty="0"/>
          </a:p>
        </p:txBody>
      </p:sp>
      <p:grpSp>
        <p:nvGrpSpPr>
          <p:cNvPr id="7" name="Group 6"/>
          <p:cNvGrpSpPr/>
          <p:nvPr/>
        </p:nvGrpSpPr>
        <p:grpSpPr>
          <a:xfrm>
            <a:off x="945331" y="131044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MONTHS</a:t>
              </a:r>
              <a:endParaRPr lang="en-US" sz="1200" dirty="0">
                <a:solidFill>
                  <a:srgbClr val="22343A"/>
                </a:solidFill>
              </a:endParaRP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9" y="4522186"/>
            <a:ext cx="851515" cy="369332"/>
          </a:xfrm>
          <a:prstGeom prst="rect">
            <a:avLst/>
          </a:prstGeom>
          <a:noFill/>
        </p:spPr>
        <p:txBody>
          <a:bodyPr wrap="none" rtlCol="0">
            <a:spAutoFit/>
          </a:bodyPr>
          <a:lstStyle/>
          <a:p>
            <a:r>
              <a:rPr lang="en-US" dirty="0"/>
              <a:t>PROD</a:t>
            </a:r>
            <a:endParaRPr lang="en-US" dirty="0"/>
          </a:p>
        </p:txBody>
      </p:sp>
      <p:sp>
        <p:nvSpPr>
          <p:cNvPr id="31" name="TextBox 30"/>
          <p:cNvSpPr txBox="1"/>
          <p:nvPr/>
        </p:nvSpPr>
        <p:spPr>
          <a:xfrm>
            <a:off x="3166653" y="4522186"/>
            <a:ext cx="518091" cy="369332"/>
          </a:xfrm>
          <a:prstGeom prst="rect">
            <a:avLst/>
          </a:prstGeom>
          <a:noFill/>
        </p:spPr>
        <p:txBody>
          <a:bodyPr wrap="none" rtlCol="0">
            <a:spAutoFit/>
          </a:bodyPr>
          <a:lstStyle/>
          <a:p>
            <a:r>
              <a:rPr lang="en-US" dirty="0"/>
              <a:t>QA</a:t>
            </a:r>
            <a:endParaRPr lang="en-US" dirty="0"/>
          </a:p>
        </p:txBody>
      </p:sp>
      <p:sp>
        <p:nvSpPr>
          <p:cNvPr id="32" name="TextBox 31"/>
          <p:cNvSpPr txBox="1"/>
          <p:nvPr/>
        </p:nvSpPr>
        <p:spPr>
          <a:xfrm>
            <a:off x="4382590" y="4522186"/>
            <a:ext cx="629211" cy="369332"/>
          </a:xfrm>
          <a:prstGeom prst="rect">
            <a:avLst/>
          </a:prstGeom>
          <a:noFill/>
        </p:spPr>
        <p:txBody>
          <a:bodyPr wrap="none" rtlCol="0">
            <a:spAutoFit/>
          </a:bodyPr>
          <a:lstStyle/>
          <a:p>
            <a:r>
              <a:rPr lang="en-US" dirty="0"/>
              <a:t>UAT</a:t>
            </a:r>
            <a:endParaRPr lang="en-US" dirty="0"/>
          </a:p>
        </p:txBody>
      </p:sp>
      <p:sp>
        <p:nvSpPr>
          <p:cNvPr id="33" name="TextBox 32"/>
          <p:cNvSpPr txBox="1"/>
          <p:nvPr/>
        </p:nvSpPr>
        <p:spPr>
          <a:xfrm>
            <a:off x="5510970" y="4522186"/>
            <a:ext cx="800219" cy="369332"/>
          </a:xfrm>
          <a:prstGeom prst="rect">
            <a:avLst/>
          </a:prstGeom>
          <a:noFill/>
        </p:spPr>
        <p:txBody>
          <a:bodyPr wrap="none" rtlCol="0">
            <a:spAutoFit/>
          </a:bodyPr>
          <a:lstStyle/>
          <a:p>
            <a:r>
              <a:rPr lang="en-US" dirty="0"/>
              <a:t>PERF</a:t>
            </a:r>
            <a:endParaRPr lang="en-US" dirty="0"/>
          </a:p>
        </p:txBody>
      </p:sp>
      <p:grpSp>
        <p:nvGrpSpPr>
          <p:cNvPr id="73" name="Group 72"/>
          <p:cNvGrpSpPr/>
          <p:nvPr/>
        </p:nvGrpSpPr>
        <p:grpSpPr>
          <a:xfrm>
            <a:off x="149078" y="3838501"/>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a:solidFill>
                    <a:srgbClr val="FFFFFF"/>
                  </a:solidFill>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3853877"/>
            <a:ext cx="5765018" cy="1036320"/>
            <a:chOff x="1784685" y="2968611"/>
            <a:chExt cx="5765018"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659155" cy="369332"/>
            </a:xfrm>
            <a:prstGeom prst="rect">
              <a:avLst/>
            </a:prstGeom>
            <a:noFill/>
          </p:spPr>
          <p:txBody>
            <a:bodyPr wrap="none" rtlCol="0">
              <a:spAutoFit/>
            </a:bodyPr>
            <a:lstStyle/>
            <a:p>
              <a:r>
                <a:rPr lang="en-US" dirty="0"/>
                <a:t>DEV</a:t>
              </a:r>
              <a:endParaRPr lang="en-US" dirty="0"/>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851515" cy="369332"/>
            </a:xfrm>
            <a:prstGeom prst="rect">
              <a:avLst/>
            </a:prstGeom>
            <a:noFill/>
          </p:spPr>
          <p:txBody>
            <a:bodyPr wrap="none" rtlCol="0">
              <a:spAutoFit/>
            </a:bodyPr>
            <a:lstStyle/>
            <a:p>
              <a:r>
                <a:rPr lang="en-US" dirty="0"/>
                <a:t>PROD</a:t>
              </a:r>
              <a:endParaRPr lang="en-US" dirty="0"/>
            </a:p>
          </p:txBody>
        </p:sp>
      </p:grpSp>
    </p:spTree>
    <p:extLst>
      <p:ext uri="{BB962C8B-B14F-4D97-AF65-F5344CB8AC3E}">
        <p14:creationId xmlns:p14="http://schemas.microsoft.com/office/powerpoint/2010/main" val="156626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888537"/>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a:solidFill>
                  <a:schemeClr val="bg2"/>
                </a:solidFill>
              </a:rPr>
              <a:t>MONTHS</a:t>
            </a:r>
            <a:endParaRPr lang="en-US" sz="1200" dirty="0">
              <a:solidFill>
                <a:schemeClr val="bg2"/>
              </a:solidFill>
            </a:endParaRPr>
          </a:p>
        </p:txBody>
      </p:sp>
      <p:sp>
        <p:nvSpPr>
          <p:cNvPr id="7" name="TextBox 6"/>
          <p:cNvSpPr txBox="1"/>
          <p:nvPr/>
        </p:nvSpPr>
        <p:spPr>
          <a:xfrm>
            <a:off x="163945" y="2912714"/>
            <a:ext cx="2133600" cy="1077218"/>
          </a:xfrm>
          <a:prstGeom prst="rect">
            <a:avLst/>
          </a:prstGeom>
          <a:noFill/>
        </p:spPr>
        <p:txBody>
          <a:bodyPr wrap="square" rtlCol="0">
            <a:spAutoFit/>
          </a:bodyPr>
          <a:lstStyle/>
          <a:p>
            <a:pPr algn="r"/>
            <a:r>
              <a:rPr lang="en-US" sz="1600" dirty="0">
                <a:solidFill>
                  <a:schemeClr val="bg1"/>
                </a:solidFill>
              </a:rPr>
              <a:t>Agile Development</a:t>
            </a:r>
          </a:p>
          <a:p>
            <a:pPr algn="r"/>
            <a:r>
              <a:rPr lang="en-US" sz="1600" dirty="0">
                <a:solidFill>
                  <a:schemeClr val="bg1"/>
                </a:solidFill>
              </a:rPr>
              <a:t>Test Automation</a:t>
            </a:r>
          </a:p>
          <a:p>
            <a:pPr algn="r"/>
            <a:r>
              <a:rPr lang="en-US" sz="1600" dirty="0">
                <a:solidFill>
                  <a:schemeClr val="bg1"/>
                </a:solidFill>
              </a:rPr>
              <a:t>Continuous Integration</a:t>
            </a:r>
          </a:p>
        </p:txBody>
      </p:sp>
      <p:sp>
        <p:nvSpPr>
          <p:cNvPr id="76" name="TextBox 75"/>
          <p:cNvSpPr txBox="1"/>
          <p:nvPr/>
        </p:nvSpPr>
        <p:spPr>
          <a:xfrm>
            <a:off x="6726382" y="2922839"/>
            <a:ext cx="2286000" cy="1077218"/>
          </a:xfrm>
          <a:prstGeom prst="rect">
            <a:avLst/>
          </a:prstGeom>
          <a:noFill/>
        </p:spPr>
        <p:txBody>
          <a:bodyPr wrap="square" rtlCol="0">
            <a:spAutoFit/>
          </a:bodyPr>
          <a:lstStyle/>
          <a:p>
            <a:r>
              <a:rPr lang="en-US" sz="1600" dirty="0">
                <a:solidFill>
                  <a:schemeClr val="bg1"/>
                </a:solidFill>
              </a:rPr>
              <a:t>Virtualization/Cloud</a:t>
            </a:r>
          </a:p>
          <a:p>
            <a:r>
              <a:rPr lang="en-US" sz="1600" dirty="0">
                <a:solidFill>
                  <a:schemeClr val="bg1"/>
                </a:solidFill>
              </a:rPr>
              <a:t>Provisioning Automation</a:t>
            </a:r>
          </a:p>
          <a:p>
            <a:r>
              <a:rPr lang="en-US" sz="1600" dirty="0">
                <a:solidFill>
                  <a:schemeClr val="bg1"/>
                </a:solidFill>
              </a:rPr>
              <a:t>Configuration </a:t>
            </a:r>
            <a:r>
              <a:rPr lang="en-US" sz="1600" dirty="0" err="1">
                <a:solidFill>
                  <a:schemeClr val="bg1"/>
                </a:solidFill>
              </a:rPr>
              <a:t>Mgmt</a:t>
            </a:r>
            <a:endParaRPr lang="en-US" sz="1600" dirty="0">
              <a:solidFill>
                <a:schemeClr val="bg1"/>
              </a:solidFill>
            </a:endParaRPr>
          </a:p>
        </p:txBody>
      </p:sp>
      <p:sp>
        <p:nvSpPr>
          <p:cNvPr id="8" name="TextBox 7"/>
          <p:cNvSpPr txBox="1"/>
          <p:nvPr/>
        </p:nvSpPr>
        <p:spPr>
          <a:xfrm>
            <a:off x="2893585" y="2320272"/>
            <a:ext cx="3329417" cy="707886"/>
          </a:xfrm>
          <a:prstGeom prst="rect">
            <a:avLst/>
          </a:prstGeom>
          <a:noFill/>
        </p:spPr>
        <p:txBody>
          <a:bodyPr wrap="square" rtlCol="0">
            <a:spAutoFit/>
          </a:bodyPr>
          <a:lstStyle/>
          <a:p>
            <a:pPr algn="ctr"/>
            <a:r>
              <a:rPr lang="en-US" sz="2000" dirty="0">
                <a:solidFill>
                  <a:schemeClr val="accent1"/>
                </a:solidFill>
              </a:rPr>
              <a:t>MORE INNOVATION, QUICKER, LESS COST</a:t>
            </a:r>
          </a:p>
        </p:txBody>
      </p:sp>
      <p:grpSp>
        <p:nvGrpSpPr>
          <p:cNvPr id="77" name="Group 76"/>
          <p:cNvGrpSpPr/>
          <p:nvPr/>
        </p:nvGrpSpPr>
        <p:grpSpPr>
          <a:xfrm>
            <a:off x="2420831" y="3140729"/>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a:solidFill>
                    <a:srgbClr val="FFFFFF"/>
                  </a:solidFill>
                </a:rPr>
                <a:t>Release Errors</a:t>
              </a:r>
              <a:endParaRPr lang="en-US" sz="1400" dirty="0">
                <a:solidFill>
                  <a:srgbClr val="FFFFFF"/>
                </a:solidFill>
              </a:endParaRPr>
            </a:p>
          </p:txBody>
        </p:sp>
      </p:grpSp>
      <p:grpSp>
        <p:nvGrpSpPr>
          <p:cNvPr id="87" name="Group 86"/>
          <p:cNvGrpSpPr/>
          <p:nvPr/>
        </p:nvGrpSpPr>
        <p:grpSpPr>
          <a:xfrm>
            <a:off x="5445367" y="2992084"/>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a:solidFill>
                    <a:srgbClr val="FFFFFF"/>
                  </a:solidFill>
                </a:rPr>
                <a:t>High </a:t>
              </a:r>
              <a:r>
                <a:rPr lang="en-US" sz="1400" dirty="0">
                  <a:solidFill>
                    <a:srgbClr val="FFFFFF"/>
                  </a:solidFill>
                </a:rPr>
                <a:t>Costs </a:t>
              </a:r>
            </a:p>
          </p:txBody>
        </p:sp>
      </p:grpSp>
      <p:grpSp>
        <p:nvGrpSpPr>
          <p:cNvPr id="90" name="Group 89"/>
          <p:cNvGrpSpPr/>
          <p:nvPr/>
        </p:nvGrpSpPr>
        <p:grpSpPr>
          <a:xfrm>
            <a:off x="3838612" y="3027576"/>
            <a:ext cx="1832659" cy="1553074"/>
            <a:chOff x="3832797" y="2950189"/>
            <a:chExt cx="1832659" cy="1551635"/>
          </a:xfrm>
        </p:grpSpPr>
        <p:sp>
          <p:nvSpPr>
            <p:cNvPr id="91" name="TextBox 11"/>
            <p:cNvSpPr txBox="1">
              <a:spLocks noChangeArrowheads="1"/>
            </p:cNvSpPr>
            <p:nvPr/>
          </p:nvSpPr>
          <p:spPr bwMode="auto">
            <a:xfrm>
              <a:off x="3832797" y="3979089"/>
              <a:ext cx="1832659" cy="522735"/>
            </a:xfrm>
            <a:prstGeom prst="rect">
              <a:avLst/>
            </a:prstGeom>
            <a:noFill/>
            <a:ln w="9525">
              <a:noFill/>
              <a:miter lim="800000"/>
              <a:headEnd/>
              <a:tailEnd/>
            </a:ln>
          </p:spPr>
          <p:txBody>
            <a:bodyPr wrap="square">
              <a:spAutoFit/>
            </a:bodyPr>
            <a:lstStyle/>
            <a:p>
              <a:pPr algn="ctr"/>
              <a:r>
                <a:rPr lang="en-US" sz="1400" dirty="0">
                  <a:solidFill>
                    <a:srgbClr val="FFFFFF"/>
                  </a:solidFill>
                </a:rPr>
                <a:t>Long Time To Market</a:t>
              </a:r>
              <a:endParaRPr lang="en-US" sz="1400" dirty="0">
                <a:solidFill>
                  <a:srgbClr val="FFFFFF"/>
                </a:solidFill>
              </a:endParaRP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379827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5" y="375813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385399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4572311"/>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142" name="Freeform 141"/>
          <p:cNvSpPr/>
          <p:nvPr/>
        </p:nvSpPr>
        <p:spPr>
          <a:xfrm flipH="1" flipV="1">
            <a:off x="876745" y="380680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92612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4615645"/>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3823480"/>
            <a:ext cx="453362" cy="504326"/>
          </a:xfrm>
          <a:prstGeom prst="rect">
            <a:avLst/>
          </a:prstGeom>
        </p:spPr>
      </p:pic>
      <p:sp>
        <p:nvSpPr>
          <p:cNvPr id="14" name="TextBox 13"/>
          <p:cNvSpPr txBox="1"/>
          <p:nvPr/>
        </p:nvSpPr>
        <p:spPr>
          <a:xfrm>
            <a:off x="1784686" y="4490468"/>
            <a:ext cx="659155" cy="369332"/>
          </a:xfrm>
          <a:prstGeom prst="rect">
            <a:avLst/>
          </a:prstGeom>
          <a:noFill/>
        </p:spPr>
        <p:txBody>
          <a:bodyPr wrap="none" rtlCol="0">
            <a:spAutoFit/>
          </a:bodyPr>
          <a:lstStyle/>
          <a:p>
            <a:r>
              <a:rPr lang="en-US" dirty="0"/>
              <a:t>DEV</a:t>
            </a:r>
            <a:endParaRPr lang="en-US" dirty="0"/>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411194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414244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87889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878892"/>
            <a:ext cx="296740" cy="330097"/>
          </a:xfrm>
          <a:prstGeom prst="rect">
            <a:avLst/>
          </a:prstGeom>
        </p:spPr>
      </p:pic>
      <p:sp>
        <p:nvSpPr>
          <p:cNvPr id="165" name="TextBox 164"/>
          <p:cNvSpPr txBox="1"/>
          <p:nvPr/>
        </p:nvSpPr>
        <p:spPr>
          <a:xfrm>
            <a:off x="6698189" y="4490468"/>
            <a:ext cx="851515" cy="369332"/>
          </a:xfrm>
          <a:prstGeom prst="rect">
            <a:avLst/>
          </a:prstGeom>
          <a:noFill/>
        </p:spPr>
        <p:txBody>
          <a:bodyPr wrap="none" rtlCol="0">
            <a:spAutoFit/>
          </a:bodyPr>
          <a:lstStyle/>
          <a:p>
            <a:r>
              <a:rPr lang="en-US" dirty="0"/>
              <a:t>PROD</a:t>
            </a:r>
            <a:endParaRPr lang="en-US" dirty="0"/>
          </a:p>
        </p:txBody>
      </p:sp>
      <p:sp>
        <p:nvSpPr>
          <p:cNvPr id="166" name="TextBox 165"/>
          <p:cNvSpPr txBox="1"/>
          <p:nvPr/>
        </p:nvSpPr>
        <p:spPr>
          <a:xfrm>
            <a:off x="3166653" y="4522186"/>
            <a:ext cx="556563" cy="369332"/>
          </a:xfrm>
          <a:prstGeom prst="rect">
            <a:avLst/>
          </a:prstGeom>
          <a:noFill/>
        </p:spPr>
        <p:txBody>
          <a:bodyPr wrap="none" rtlCol="0">
            <a:spAutoFit/>
          </a:bodyPr>
          <a:lstStyle/>
          <a:p>
            <a:r>
              <a:rPr lang="en-US" dirty="0"/>
              <a:t>INT</a:t>
            </a:r>
            <a:endParaRPr lang="en-US" dirty="0"/>
          </a:p>
        </p:txBody>
      </p:sp>
      <p:sp>
        <p:nvSpPr>
          <p:cNvPr id="167" name="TextBox 166"/>
          <p:cNvSpPr txBox="1"/>
          <p:nvPr/>
        </p:nvSpPr>
        <p:spPr>
          <a:xfrm>
            <a:off x="4382590" y="4522186"/>
            <a:ext cx="629211" cy="369332"/>
          </a:xfrm>
          <a:prstGeom prst="rect">
            <a:avLst/>
          </a:prstGeom>
          <a:noFill/>
        </p:spPr>
        <p:txBody>
          <a:bodyPr wrap="none" rtlCol="0">
            <a:spAutoFit/>
          </a:bodyPr>
          <a:lstStyle/>
          <a:p>
            <a:r>
              <a:rPr lang="en-US" dirty="0"/>
              <a:t>UAT</a:t>
            </a:r>
            <a:endParaRPr lang="en-US" dirty="0"/>
          </a:p>
        </p:txBody>
      </p:sp>
      <p:sp>
        <p:nvSpPr>
          <p:cNvPr id="168" name="TextBox 167"/>
          <p:cNvSpPr txBox="1"/>
          <p:nvPr/>
        </p:nvSpPr>
        <p:spPr>
          <a:xfrm>
            <a:off x="5576025" y="4522186"/>
            <a:ext cx="800219" cy="369332"/>
          </a:xfrm>
          <a:prstGeom prst="rect">
            <a:avLst/>
          </a:prstGeom>
          <a:noFill/>
        </p:spPr>
        <p:txBody>
          <a:bodyPr wrap="none" rtlCol="0">
            <a:spAutoFit/>
          </a:bodyPr>
          <a:lstStyle/>
          <a:p>
            <a:r>
              <a:rPr lang="en-US" dirty="0"/>
              <a:t>PERF</a:t>
            </a:r>
            <a:endParaRPr lang="en-US" dirty="0"/>
          </a:p>
        </p:txBody>
      </p:sp>
      <p:grpSp>
        <p:nvGrpSpPr>
          <p:cNvPr id="20" name="Group 19"/>
          <p:cNvGrpSpPr/>
          <p:nvPr/>
        </p:nvGrpSpPr>
        <p:grpSpPr>
          <a:xfrm>
            <a:off x="1866128" y="5165568"/>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426494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2092231"/>
            <a:ext cx="2747852" cy="1655838"/>
          </a:xfrm>
          <a:prstGeom prst="rect">
            <a:avLst/>
          </a:prstGeom>
          <a:noFill/>
        </p:spPr>
        <p:txBody>
          <a:bodyPr wrap="square" rtlCol="0" anchor="t">
            <a:spAutoFit/>
          </a:bodyPr>
          <a:lstStyle/>
          <a:p>
            <a:pPr>
              <a:lnSpc>
                <a:spcPct val="85000"/>
              </a:lnSpc>
              <a:spcAft>
                <a:spcPts val="800"/>
              </a:spcAft>
            </a:pPr>
            <a:r>
              <a:rPr lang="en-US" sz="2000" dirty="0">
                <a:solidFill>
                  <a:schemeClr val="accent1"/>
                </a:solidFill>
                <a:cs typeface="CA Sans"/>
              </a:rPr>
              <a:t>ACCELERATE DELIVERY</a:t>
            </a:r>
          </a:p>
          <a:p>
            <a:pPr marL="228600" indent="-228600">
              <a:lnSpc>
                <a:spcPct val="85000"/>
              </a:lnSpc>
              <a:spcAft>
                <a:spcPts val="800"/>
              </a:spcAft>
              <a:buFont typeface="Wingdings" charset="2"/>
              <a:buChar char="§"/>
            </a:pPr>
            <a:r>
              <a:rPr lang="en-US" sz="1400" dirty="0">
                <a:solidFill>
                  <a:schemeClr val="bg1"/>
                </a:solidFill>
                <a:cs typeface="CA Sans"/>
              </a:rPr>
              <a:t>New applications</a:t>
            </a:r>
          </a:p>
          <a:p>
            <a:pPr marL="228600" indent="-228600">
              <a:lnSpc>
                <a:spcPct val="85000"/>
              </a:lnSpc>
              <a:spcAft>
                <a:spcPts val="800"/>
              </a:spcAft>
              <a:buFont typeface="Wingdings" charset="2"/>
              <a:buChar char="§"/>
            </a:pPr>
            <a:r>
              <a:rPr lang="en-US" sz="1400" dirty="0">
                <a:solidFill>
                  <a:schemeClr val="bg1"/>
                </a:solidFill>
                <a:cs typeface="CA Sans"/>
              </a:rPr>
              <a:t>Changes to </a:t>
            </a:r>
            <a:br>
              <a:rPr lang="en-US" sz="1400" dirty="0">
                <a:solidFill>
                  <a:schemeClr val="bg1"/>
                </a:solidFill>
                <a:cs typeface="CA Sans"/>
              </a:rPr>
            </a:br>
            <a:r>
              <a:rPr lang="en-US" sz="1400" dirty="0">
                <a:solidFill>
                  <a:schemeClr val="bg1"/>
                </a:solidFill>
                <a:cs typeface="CA Sans"/>
              </a:rPr>
              <a:t>existing apps</a:t>
            </a:r>
          </a:p>
          <a:p>
            <a:pPr marL="228600" indent="-228600">
              <a:lnSpc>
                <a:spcPct val="85000"/>
              </a:lnSpc>
              <a:spcAft>
                <a:spcPts val="800"/>
              </a:spcAft>
              <a:buFont typeface="Wingdings" charset="2"/>
              <a:buChar char="§"/>
            </a:pPr>
            <a:r>
              <a:rPr lang="en-US" sz="1400" dirty="0">
                <a:solidFill>
                  <a:schemeClr val="bg1"/>
                </a:solidFill>
                <a:cs typeface="CA Sans"/>
              </a:rPr>
              <a:t>Bug fixes</a:t>
            </a:r>
          </a:p>
        </p:txBody>
      </p:sp>
      <p:sp>
        <p:nvSpPr>
          <p:cNvPr id="16" name="TextBox 15"/>
          <p:cNvSpPr txBox="1"/>
          <p:nvPr/>
        </p:nvSpPr>
        <p:spPr>
          <a:xfrm>
            <a:off x="3229295" y="2092233"/>
            <a:ext cx="2747852" cy="1605568"/>
          </a:xfrm>
          <a:prstGeom prst="rect">
            <a:avLst/>
          </a:prstGeom>
          <a:noFill/>
        </p:spPr>
        <p:txBody>
          <a:bodyPr wrap="square" rtlCol="0" anchor="t">
            <a:spAutoFit/>
          </a:bodyPr>
          <a:lstStyle/>
          <a:p>
            <a:pPr>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2078863"/>
            <a:ext cx="2747852" cy="1708160"/>
          </a:xfrm>
          <a:prstGeom prst="rect">
            <a:avLst/>
          </a:prstGeom>
          <a:noFill/>
        </p:spPr>
        <p:txBody>
          <a:bodyPr wrap="square" rtlCol="0" anchor="t">
            <a:spAutoFit/>
          </a:bodyPr>
          <a:lstStyle/>
          <a:p>
            <a:pPr>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4" y="3788608"/>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5" y="3775242"/>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3788609"/>
            <a:ext cx="2384714"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 name="Straight Connector 22"/>
          <p:cNvCxnSpPr/>
          <p:nvPr/>
        </p:nvCxnSpPr>
        <p:spPr>
          <a:xfrm>
            <a:off x="427790" y="363550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7" y="199653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80"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7"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3"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10"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5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DevOps?</a:t>
            </a:r>
            <a:endParaRPr lang="en-US" dirty="0"/>
          </a:p>
        </p:txBody>
      </p:sp>
      <p:sp>
        <p:nvSpPr>
          <p:cNvPr id="64" name="Isosceles Triangle 63"/>
          <p:cNvSpPr/>
          <p:nvPr/>
        </p:nvSpPr>
        <p:spPr>
          <a:xfrm>
            <a:off x="2813091" y="1610833"/>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2530161"/>
            <a:ext cx="965546" cy="857679"/>
          </a:xfrm>
          <a:prstGeom prst="rect">
            <a:avLst/>
          </a:prstGeom>
        </p:spPr>
      </p:pic>
      <p:sp>
        <p:nvSpPr>
          <p:cNvPr id="66" name="Rectangle 65"/>
          <p:cNvSpPr/>
          <p:nvPr/>
        </p:nvSpPr>
        <p:spPr>
          <a:xfrm>
            <a:off x="3705798" y="3545024"/>
            <a:ext cx="1818387" cy="540580"/>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t>Development </a:t>
            </a:r>
            <a:r>
              <a:rPr lang="en-US" sz="1400" dirty="0"/>
              <a:t>Operations </a:t>
            </a:r>
          </a:p>
          <a:p>
            <a:pPr algn="ctr"/>
            <a:r>
              <a:rPr lang="en-US" sz="1400" dirty="0"/>
              <a:t>coming together </a:t>
            </a:r>
          </a:p>
          <a:p>
            <a:pPr algn="ctr"/>
            <a:r>
              <a:rPr lang="en-US" sz="1400" dirty="0"/>
              <a:t> </a:t>
            </a:r>
            <a:r>
              <a:rPr lang="en-US" sz="1400" dirty="0"/>
              <a:t>DevOps</a:t>
            </a:r>
            <a:endParaRPr lang="en-US" sz="1400" dirty="0">
              <a:solidFill>
                <a:schemeClr val="bg1"/>
              </a:solidFill>
              <a:latin typeface="Calibri"/>
              <a:cs typeface="Calibri"/>
            </a:endParaRPr>
          </a:p>
        </p:txBody>
      </p:sp>
      <p:grpSp>
        <p:nvGrpSpPr>
          <p:cNvPr id="6" name="Group 5"/>
          <p:cNvGrpSpPr/>
          <p:nvPr/>
        </p:nvGrpSpPr>
        <p:grpSpPr>
          <a:xfrm>
            <a:off x="5284562" y="1765620"/>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rgbClr val="22343A"/>
                  </a:solidFill>
                  <a:latin typeface="Calibri" pitchFamily="34" charset="0"/>
                  <a:cs typeface="Calibri" pitchFamily="34" charset="0"/>
                </a:rPr>
                <a:t>Technology</a:t>
              </a:r>
              <a:endParaRPr lang="en-US" sz="1200" spc="-20" dirty="0">
                <a:solidFill>
                  <a:srgbClr val="22343A"/>
                </a:solidFill>
                <a:latin typeface="Calibri" pitchFamily="34" charset="0"/>
                <a:cs typeface="Calibri" pitchFamily="34" charset="0"/>
              </a:endParaRPr>
            </a:p>
          </p:txBody>
        </p:sp>
        <p:sp>
          <p:nvSpPr>
            <p:cNvPr id="103" name="Rectangle 102"/>
            <p:cNvSpPr/>
            <p:nvPr/>
          </p:nvSpPr>
          <p:spPr>
            <a:xfrm>
              <a:off x="7496977" y="2906353"/>
              <a:ext cx="1408942" cy="1008572"/>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8" cy="787179"/>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477885" y="217133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a:solidFill>
                    <a:srgbClr val="22343A"/>
                  </a:solidFill>
                  <a:latin typeface="Calibri" pitchFamily="34" charset="0"/>
                  <a:cs typeface="Calibri" pitchFamily="34" charset="0"/>
                </a:rPr>
                <a:t>Culture</a:t>
              </a:r>
              <a:endParaRPr lang="en-US" sz="1200" spc="-20" dirty="0">
                <a:solidFill>
                  <a:srgbClr val="22343A"/>
                </a:solidFill>
                <a:latin typeface="Calibri" pitchFamily="34" charset="0"/>
                <a:cs typeface="Calibri" pitchFamily="34" charset="0"/>
              </a:endParaRPr>
            </a:p>
          </p:txBody>
        </p:sp>
        <p:sp>
          <p:nvSpPr>
            <p:cNvPr id="98" name="TextBox 97"/>
            <p:cNvSpPr txBox="1"/>
            <p:nvPr/>
          </p:nvSpPr>
          <p:spPr>
            <a:xfrm>
              <a:off x="-67862" y="2881247"/>
              <a:ext cx="2446007" cy="947075"/>
            </a:xfrm>
            <a:prstGeom prst="rect">
              <a:avLst/>
            </a:prstGeom>
            <a:noFill/>
            <a:ln>
              <a:noFill/>
            </a:ln>
          </p:spPr>
          <p:txBody>
            <a:bodyPr wrap="square" lIns="0" rIns="0" bIns="0" rtlCol="0">
              <a:spAutoFit/>
            </a:bodyPr>
            <a:lstStyle/>
            <a:p>
              <a:pPr algn="ctr">
                <a:lnSpc>
                  <a:spcPct val="90000"/>
                </a:lnSpc>
              </a:pPr>
              <a:r>
                <a:rPr lang="en-US" sz="1200" dirty="0">
                  <a:solidFill>
                    <a:schemeClr val="bg1"/>
                  </a:solidFill>
                  <a:latin typeface="Calibri"/>
                  <a:cs typeface="Calibri"/>
                </a:rPr>
                <a:t>Communication</a:t>
              </a:r>
            </a:p>
            <a:p>
              <a:pPr algn="ctr">
                <a:lnSpc>
                  <a:spcPct val="90000"/>
                </a:lnSpc>
              </a:pPr>
              <a:r>
                <a:rPr lang="en-US" sz="1200" dirty="0">
                  <a:solidFill>
                    <a:schemeClr val="bg1"/>
                  </a:solidFill>
                  <a:latin typeface="Calibri"/>
                  <a:cs typeface="Calibri"/>
                </a:rPr>
                <a:t>Collaboration</a:t>
              </a:r>
            </a:p>
            <a:p>
              <a:pPr algn="ctr">
                <a:lnSpc>
                  <a:spcPct val="90000"/>
                </a:lnSpc>
              </a:pPr>
              <a:r>
                <a:rPr lang="en-US" sz="1200" dirty="0">
                  <a:solidFill>
                    <a:schemeClr val="bg1"/>
                  </a:solidFill>
                  <a:latin typeface="Calibri"/>
                  <a:cs typeface="Calibri"/>
                </a:rPr>
                <a:t>Integrating </a:t>
              </a:r>
            </a:p>
            <a:p>
              <a:pPr algn="ctr">
                <a:lnSpc>
                  <a:spcPct val="90000"/>
                </a:lnSpc>
              </a:pPr>
              <a:r>
                <a:rPr lang="en-US" sz="1200" dirty="0">
                  <a:solidFill>
                    <a:schemeClr val="bg1"/>
                  </a:solidFill>
                  <a:latin typeface="Calibri"/>
                  <a:cs typeface="Calibri"/>
                </a:rPr>
                <a:t>Understanding</a:t>
              </a:r>
              <a:endParaRPr lang="en-US" sz="1200" dirty="0">
                <a:solidFill>
                  <a:schemeClr val="bg1"/>
                </a:solidFill>
                <a:latin typeface="Calibri"/>
                <a:cs typeface="Calibri"/>
              </a:endParaRP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9" y="4268152"/>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chemeClr val="bg2"/>
                  </a:solidFill>
                  <a:latin typeface="Calibri" pitchFamily="34" charset="0"/>
                  <a:cs typeface="Calibri" pitchFamily="34" charset="0"/>
                </a:rPr>
                <a:t>Processes</a:t>
              </a:r>
              <a:endParaRPr lang="en-US" sz="1200" spc="-20" dirty="0">
                <a:solidFill>
                  <a:schemeClr val="bg2"/>
                </a:solidFill>
                <a:latin typeface="Calibri" pitchFamily="34" charset="0"/>
                <a:cs typeface="Calibri" pitchFamily="34" charset="0"/>
              </a:endParaRP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a:solidFill>
                      <a:schemeClr val="bg1"/>
                    </a:solidFill>
                    <a:cs typeface="Calibri"/>
                  </a:rPr>
                  <a:t>Release </a:t>
                </a:r>
              </a:p>
              <a:p>
                <a:pPr algn="ctr">
                  <a:lnSpc>
                    <a:spcPct val="90000"/>
                  </a:lnSpc>
                </a:pPr>
                <a:r>
                  <a:rPr lang="en-US" sz="1200" dirty="0">
                    <a:solidFill>
                      <a:schemeClr val="bg1"/>
                    </a:solidFill>
                    <a:cs typeface="Calibri"/>
                  </a:rPr>
                  <a:t>Type</a:t>
                </a:r>
                <a:endParaRPr lang="en-US" sz="1200" dirty="0">
                  <a:solidFill>
                    <a:schemeClr val="bg1"/>
                  </a:solidFill>
                  <a:cs typeface="Calibri"/>
                </a:endParaRP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Configuration</a:t>
                </a:r>
                <a:endParaRPr lang="en-US" sz="1200" dirty="0">
                  <a:solidFill>
                    <a:schemeClr val="bg1"/>
                  </a:solidFill>
                  <a:cs typeface="Calibri"/>
                </a:endParaRPr>
              </a:p>
            </p:txBody>
          </p:sp>
        </p:grpSp>
      </p:grpSp>
    </p:spTree>
    <p:extLst>
      <p:ext uri="{BB962C8B-B14F-4D97-AF65-F5344CB8AC3E}">
        <p14:creationId xmlns:p14="http://schemas.microsoft.com/office/powerpoint/2010/main" val="183964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5" y="3005985"/>
            <a:ext cx="8429515" cy="2602309"/>
          </a:xfrm>
        </p:spPr>
        <p:txBody>
          <a:bodyPr>
            <a:noAutofit/>
          </a:bodyPr>
          <a:lstStyle/>
          <a:p>
            <a:pPr>
              <a:spcBef>
                <a:spcPts val="0"/>
              </a:spcBef>
            </a:pPr>
            <a:r>
              <a:rPr lang="en-US" dirty="0"/>
              <a:t>Speed up application release cycles and improve business and operational agility </a:t>
            </a:r>
          </a:p>
          <a:p>
            <a:pPr>
              <a:spcBef>
                <a:spcPts val="0"/>
              </a:spcBef>
            </a:pPr>
            <a:r>
              <a:rPr lang="en-US" dirty="0"/>
              <a:t>Reduce errors and achieve higher quality releases by simplifying and standardizing  </a:t>
            </a:r>
            <a:r>
              <a:rPr lang="en-US" dirty="0"/>
              <a:t>application </a:t>
            </a:r>
            <a:r>
              <a:rPr lang="en-US" dirty="0"/>
              <a:t>release processes</a:t>
            </a:r>
          </a:p>
          <a:p>
            <a:pPr>
              <a:spcBef>
                <a:spcPts val="0"/>
              </a:spcBef>
            </a:pPr>
            <a:r>
              <a:rPr lang="en-US" dirty="0"/>
              <a:t>Enable more frequent releases and reduce risk of failure</a:t>
            </a:r>
            <a:endParaRPr lang="en-US" dirty="0"/>
          </a:p>
          <a:p>
            <a:pPr>
              <a:spcBef>
                <a:spcPts val="0"/>
              </a:spcBef>
            </a:pPr>
            <a:r>
              <a:rPr lang="en-US" dirty="0"/>
              <a:t>Reduce costs of application deployments and promote collaboration and alignment between Development and Operations</a:t>
            </a:r>
          </a:p>
          <a:p>
            <a:pPr>
              <a:spcBef>
                <a:spcPts val="0"/>
              </a:spcBef>
            </a:pPr>
            <a:r>
              <a:rPr lang="en-US" dirty="0"/>
              <a:t>Improve visibility across the entire deployment tool chain</a:t>
            </a:r>
          </a:p>
        </p:txBody>
      </p:sp>
      <p:sp>
        <p:nvSpPr>
          <p:cNvPr id="11267" name="Rectangle 2"/>
          <p:cNvSpPr>
            <a:spLocks noGrp="1" noChangeArrowheads="1"/>
          </p:cNvSpPr>
          <p:nvPr>
            <p:ph type="title"/>
          </p:nvPr>
        </p:nvSpPr>
        <p:spPr/>
        <p:txBody>
          <a:bodyPr/>
          <a:lstStyle/>
          <a:p>
            <a:r>
              <a:rPr lang="en-US" dirty="0" smtClean="0"/>
              <a:t>Elevator Pitch</a:t>
            </a:r>
            <a:endParaRPr dirty="0" smtClean="0"/>
          </a:p>
        </p:txBody>
      </p:sp>
      <p:grpSp>
        <p:nvGrpSpPr>
          <p:cNvPr id="6" name="Group 5"/>
          <p:cNvGrpSpPr/>
          <p:nvPr/>
        </p:nvGrpSpPr>
        <p:grpSpPr>
          <a:xfrm>
            <a:off x="434038" y="1931497"/>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5" y="1600972"/>
            <a:ext cx="8429515" cy="1200329"/>
          </a:xfrm>
          <a:prstGeom prst="rect">
            <a:avLst/>
          </a:prstGeom>
          <a:solidFill>
            <a:schemeClr val="bg2"/>
          </a:solidFill>
        </p:spPr>
        <p:txBody>
          <a:bodyPr wrap="square" anchor="ctr">
            <a:spAutoFit/>
          </a:bodyPr>
          <a:lstStyle/>
          <a:p>
            <a:pPr algn="ctr"/>
            <a:r>
              <a:rPr lang="en-US" dirty="0">
                <a:solidFill>
                  <a:schemeClr val="bg1"/>
                </a:solidFill>
              </a:rPr>
              <a:t>Verizon helps </a:t>
            </a:r>
            <a:r>
              <a:rPr lang="en-US" dirty="0">
                <a:solidFill>
                  <a:schemeClr val="bg1"/>
                </a:solidFill>
              </a:rPr>
              <a:t>organizations </a:t>
            </a:r>
            <a:r>
              <a:rPr lang="en-US" dirty="0">
                <a:solidFill>
                  <a:schemeClr val="bg1"/>
                </a:solidFill>
              </a:rPr>
              <a:t>orchestrate the entire application </a:t>
            </a:r>
            <a:r>
              <a:rPr lang="en-US" dirty="0">
                <a:solidFill>
                  <a:schemeClr val="bg1"/>
                </a:solidFill>
              </a:rPr>
              <a:t>release process and </a:t>
            </a:r>
            <a:r>
              <a:rPr lang="en-US" dirty="0">
                <a:solidFill>
                  <a:schemeClr val="bg1"/>
                </a:solidFill>
              </a:rPr>
              <a:t>automate  the deployment of applications </a:t>
            </a:r>
            <a:r>
              <a:rPr lang="en-US" dirty="0">
                <a:solidFill>
                  <a:schemeClr val="bg1"/>
                </a:solidFill>
              </a:rPr>
              <a:t>from development into </a:t>
            </a:r>
            <a:r>
              <a:rPr lang="en-US" dirty="0">
                <a:solidFill>
                  <a:schemeClr val="bg1"/>
                </a:solidFill>
              </a:rPr>
              <a:t>production. </a:t>
            </a:r>
          </a:p>
          <a:p>
            <a:pPr algn="ctr"/>
            <a:r>
              <a:rPr lang="en-US" dirty="0">
                <a:solidFill>
                  <a:schemeClr val="bg1"/>
                </a:solidFill>
              </a:rPr>
              <a:t>Application </a:t>
            </a:r>
            <a:r>
              <a:rPr lang="en-US" dirty="0">
                <a:solidFill>
                  <a:schemeClr val="bg1"/>
                </a:solidFill>
              </a:rPr>
              <a:t>deployment tasks are </a:t>
            </a:r>
            <a:r>
              <a:rPr lang="en-US" dirty="0">
                <a:solidFill>
                  <a:schemeClr val="bg1"/>
                </a:solidFill>
              </a:rPr>
              <a:t>automated, errors are reduced</a:t>
            </a:r>
            <a:r>
              <a:rPr lang="en-US" dirty="0">
                <a:solidFill>
                  <a:schemeClr val="bg1"/>
                </a:solidFill>
              </a:rPr>
              <a:t>, software releases are more reliable, and </a:t>
            </a:r>
            <a:r>
              <a:rPr lang="en-US" dirty="0">
                <a:solidFill>
                  <a:schemeClr val="bg1"/>
                </a:solidFill>
              </a:rPr>
              <a:t>throughput is </a:t>
            </a:r>
            <a:r>
              <a:rPr lang="en-US" dirty="0">
                <a:solidFill>
                  <a:schemeClr val="bg1"/>
                </a:solidFill>
              </a:rPr>
              <a:t>dramatically improved.</a:t>
            </a:r>
            <a:endParaRPr lang="en-US" sz="5400" b="1" dirty="0">
              <a:solidFill>
                <a:schemeClr val="bg1"/>
              </a:solidFill>
            </a:endParaRPr>
          </a:p>
        </p:txBody>
      </p:sp>
      <p:cxnSp>
        <p:nvCxnSpPr>
          <p:cNvPr id="16" name="Straight Connector 15"/>
          <p:cNvCxnSpPr/>
          <p:nvPr/>
        </p:nvCxnSpPr>
        <p:spPr>
          <a:xfrm>
            <a:off x="457200" y="145339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3005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60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0888" y="1604111"/>
            <a:ext cx="8222227" cy="923716"/>
          </a:xfrm>
          <a:prstGeom prst="rect">
            <a:avLst/>
          </a:prstGeom>
          <a:solidFill>
            <a:schemeClr val="tx2"/>
          </a:solidFill>
        </p:spPr>
        <p:txBody>
          <a:bodyPr wrap="square" anchor="ctr">
            <a:noAutofit/>
          </a:bodyPr>
          <a:lstStyle/>
          <a:p>
            <a:pPr marL="0" lvl="1" algn="ctr">
              <a:lnSpc>
                <a:spcPct val="90000"/>
              </a:lnSpc>
              <a:spcAft>
                <a:spcPts val="1200"/>
              </a:spcAft>
              <a:buClr>
                <a:srgbClr val="0064AF"/>
              </a:buClr>
            </a:pPr>
            <a:r>
              <a:rPr lang="en-US" sz="2800" dirty="0">
                <a:solidFill>
                  <a:schemeClr val="accent4"/>
                </a:solidFill>
              </a:rPr>
              <a:t>BROAD ECOSYSTEM INTEGRATION WITH OVER 1200+ ACTIONS AND 50 INTEGRATIONS AVAILABLE</a:t>
            </a:r>
            <a:endParaRPr lang="en-US" sz="2800" dirty="0">
              <a:solidFill>
                <a:schemeClr val="accent4"/>
              </a:solidFill>
            </a:endParaRPr>
          </a:p>
        </p:txBody>
      </p:sp>
      <p:sp>
        <p:nvSpPr>
          <p:cNvPr id="2" name="Title 1"/>
          <p:cNvSpPr>
            <a:spLocks noGrp="1"/>
          </p:cNvSpPr>
          <p:nvPr>
            <p:ph type="title"/>
          </p:nvPr>
        </p:nvSpPr>
        <p:spPr/>
        <p:txBody>
          <a:bodyPr/>
          <a:lstStyle/>
          <a:p>
            <a:r>
              <a:rPr lang="en-US" dirty="0" smtClean="0"/>
              <a:t>Enterprise Solution with strong ecosystem integrations</a:t>
            </a:r>
            <a:endParaRPr lang="en-US" dirty="0"/>
          </a:p>
        </p:txBody>
      </p:sp>
      <p:sp>
        <p:nvSpPr>
          <p:cNvPr id="16" name="Content Placeholder 1"/>
          <p:cNvSpPr txBox="1">
            <a:spLocks/>
          </p:cNvSpPr>
          <p:nvPr/>
        </p:nvSpPr>
        <p:spPr>
          <a:xfrm>
            <a:off x="464575" y="2651393"/>
            <a:ext cx="4031996" cy="2570414"/>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000" indent="-234000">
              <a:lnSpc>
                <a:spcPct val="100000"/>
              </a:lnSpc>
              <a:buClrTx/>
            </a:pPr>
            <a:r>
              <a:rPr lang="en-US" sz="1800" dirty="0">
                <a:solidFill>
                  <a:srgbClr val="FFFFFF"/>
                </a:solidFill>
              </a:rPr>
              <a:t>Integrations to many enterprise software solutions for IT Development, Operations and Service Management</a:t>
            </a:r>
          </a:p>
          <a:p>
            <a:pPr marL="234000" indent="-234000">
              <a:lnSpc>
                <a:spcPct val="100000"/>
              </a:lnSpc>
              <a:buClrTx/>
            </a:pPr>
            <a:r>
              <a:rPr lang="en-US" sz="1800" dirty="0">
                <a:solidFill>
                  <a:srgbClr val="FFFFFF"/>
                </a:solidFill>
              </a:rPr>
              <a:t>Out-of-the-Box </a:t>
            </a:r>
            <a:r>
              <a:rPr lang="en-US" sz="1800" dirty="0">
                <a:solidFill>
                  <a:srgbClr val="FFFFFF"/>
                </a:solidFill>
              </a:rPr>
              <a:t>and ready to use with no scripting required</a:t>
            </a:r>
          </a:p>
          <a:p>
            <a:pPr marL="234000" indent="-234000">
              <a:lnSpc>
                <a:spcPct val="100000"/>
              </a:lnSpc>
              <a:buClrTx/>
            </a:pPr>
            <a:r>
              <a:rPr lang="en-US" sz="1800" dirty="0">
                <a:solidFill>
                  <a:srgbClr val="FFFFFF"/>
                </a:solidFill>
              </a:rPr>
              <a:t>Rapid Development Kit for quick, consistent integration code generation and packaging</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2" y="2730770"/>
            <a:ext cx="4070248" cy="249103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9" name="Straight Connector 18"/>
          <p:cNvCxnSpPr/>
          <p:nvPr/>
        </p:nvCxnSpPr>
        <p:spPr>
          <a:xfrm>
            <a:off x="457200" y="160411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57200" y="2527827"/>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96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36066"/>
            <a:ext cx="7086600" cy="664718"/>
          </a:xfrm>
        </p:spPr>
        <p:txBody>
          <a:bodyPr>
            <a:normAutofit/>
          </a:bodyPr>
          <a:lstStyle/>
          <a:p>
            <a:r>
              <a:rPr lang="en-US" dirty="0" smtClean="0"/>
              <a:t>Application Economy </a:t>
            </a:r>
            <a:endParaRPr lang="en-US" dirty="0"/>
          </a:p>
        </p:txBody>
      </p:sp>
      <p:pic>
        <p:nvPicPr>
          <p:cNvPr id="1028" name="Picture 4" descr="Image result for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820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919" y="2382011"/>
            <a:ext cx="275719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04" y="2382011"/>
            <a:ext cx="2873611"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0130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467762" y="194348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Rectangle 11"/>
          <p:cNvSpPr/>
          <p:nvPr/>
        </p:nvSpPr>
        <p:spPr>
          <a:xfrm flipV="1">
            <a:off x="3247054" y="194348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Rectangle 12"/>
          <p:cNvSpPr/>
          <p:nvPr/>
        </p:nvSpPr>
        <p:spPr>
          <a:xfrm flipV="1">
            <a:off x="6020946" y="194348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67762" y="2982523"/>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4" y="2982523"/>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6" y="2982523"/>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57200" y="2004570"/>
            <a:ext cx="2666666" cy="1200329"/>
          </a:xfrm>
          <a:prstGeom prst="rect">
            <a:avLst/>
          </a:prstGeom>
        </p:spPr>
        <p:txBody>
          <a:bodyPr wrap="square">
            <a:spAutoFit/>
          </a:bodyPr>
          <a:lstStyle/>
          <a:p>
            <a:r>
              <a:rPr lang="en-US" dirty="0">
                <a:solidFill>
                  <a:schemeClr val="accent1"/>
                </a:solidFill>
              </a:rPr>
              <a:t>VP DEVELOPMENT/</a:t>
            </a:r>
            <a:r>
              <a:rPr lang="ru-RU" dirty="0">
                <a:solidFill>
                  <a:schemeClr val="accent1"/>
                </a:solidFill>
              </a:rPr>
              <a:t/>
            </a:r>
            <a:br>
              <a:rPr lang="ru-RU" dirty="0">
                <a:solidFill>
                  <a:schemeClr val="accent1"/>
                </a:solidFill>
              </a:rPr>
            </a:br>
            <a:r>
              <a:rPr lang="en-US" dirty="0">
                <a:solidFill>
                  <a:schemeClr val="accent1"/>
                </a:solidFill>
              </a:rPr>
              <a:t>APPS AND ENTERPRISE ARCHITECTS </a:t>
            </a:r>
            <a:endParaRPr lang="en-US" dirty="0">
              <a:solidFill>
                <a:schemeClr val="accent1"/>
              </a:solidFill>
            </a:endParaRPr>
          </a:p>
        </p:txBody>
      </p:sp>
      <p:sp>
        <p:nvSpPr>
          <p:cNvPr id="9" name="Rectangle 8"/>
          <p:cNvSpPr/>
          <p:nvPr/>
        </p:nvSpPr>
        <p:spPr>
          <a:xfrm>
            <a:off x="3247054" y="2004569"/>
            <a:ext cx="2656105" cy="923330"/>
          </a:xfrm>
          <a:prstGeom prst="rect">
            <a:avLst/>
          </a:prstGeom>
        </p:spPr>
        <p:txBody>
          <a:bodyPr wrap="square">
            <a:spAutoFit/>
          </a:bodyPr>
          <a:lstStyle/>
          <a:p>
            <a:r>
              <a:rPr lang="en-US" dirty="0">
                <a:solidFill>
                  <a:schemeClr val="accent3"/>
                </a:solidFill>
              </a:rPr>
              <a:t>VP OPERATIONS,</a:t>
            </a:r>
            <a:r>
              <a:rPr lang="ru-RU" dirty="0">
                <a:solidFill>
                  <a:schemeClr val="accent3"/>
                </a:solidFill>
              </a:rPr>
              <a:t/>
            </a:r>
            <a:br>
              <a:rPr lang="ru-RU" dirty="0">
                <a:solidFill>
                  <a:schemeClr val="accent3"/>
                </a:solidFill>
              </a:rPr>
            </a:br>
            <a:r>
              <a:rPr lang="en-US" dirty="0">
                <a:solidFill>
                  <a:schemeClr val="accent3"/>
                </a:solidFill>
              </a:rPr>
              <a:t>DEVOPS/RELEASE MANAGER </a:t>
            </a:r>
            <a:endParaRPr lang="en-US" dirty="0">
              <a:solidFill>
                <a:schemeClr val="accent3"/>
              </a:solidFill>
            </a:endParaRPr>
          </a:p>
        </p:txBody>
      </p:sp>
      <p:sp>
        <p:nvSpPr>
          <p:cNvPr id="10" name="Rectangle 9"/>
          <p:cNvSpPr/>
          <p:nvPr/>
        </p:nvSpPr>
        <p:spPr>
          <a:xfrm>
            <a:off x="6020946" y="2004569"/>
            <a:ext cx="2665855" cy="923330"/>
          </a:xfrm>
          <a:prstGeom prst="rect">
            <a:avLst/>
          </a:prstGeom>
        </p:spPr>
        <p:txBody>
          <a:bodyPr wrap="square">
            <a:spAutoFit/>
          </a:bodyPr>
          <a:lstStyle/>
          <a:p>
            <a:r>
              <a:rPr lang="en-US" dirty="0">
                <a:solidFill>
                  <a:schemeClr val="accent5"/>
                </a:solidFill>
              </a:rPr>
              <a:t>LINE OF</a:t>
            </a:r>
            <a:r>
              <a:rPr lang="ru-RU" dirty="0">
                <a:solidFill>
                  <a:schemeClr val="accent5"/>
                </a:solidFill>
              </a:rPr>
              <a:t/>
            </a:r>
            <a:br>
              <a:rPr lang="ru-RU" dirty="0">
                <a:solidFill>
                  <a:schemeClr val="accent5"/>
                </a:solidFill>
              </a:rPr>
            </a:br>
            <a:r>
              <a:rPr lang="en-US" dirty="0">
                <a:solidFill>
                  <a:schemeClr val="accent5"/>
                </a:solidFill>
              </a:rPr>
              <a:t>BUSINESS OWNER</a:t>
            </a:r>
            <a:r>
              <a:rPr lang="ru-RU" dirty="0">
                <a:solidFill>
                  <a:schemeClr val="accent5"/>
                </a:solidFill>
              </a:rPr>
              <a:t/>
            </a:r>
            <a:br>
              <a:rPr lang="ru-RU" dirty="0">
                <a:solidFill>
                  <a:schemeClr val="accent5"/>
                </a:solidFill>
              </a:rPr>
            </a:br>
            <a:r>
              <a:rPr lang="en-US" dirty="0">
                <a:solidFill>
                  <a:schemeClr val="accent5"/>
                </a:solidFill>
              </a:rPr>
              <a:t>(LBO) </a:t>
            </a:r>
            <a:endParaRPr lang="en-US" dirty="0">
              <a:solidFill>
                <a:schemeClr val="accent5"/>
              </a:solidFill>
            </a:endParaRPr>
          </a:p>
        </p:txBody>
      </p:sp>
      <p:sp>
        <p:nvSpPr>
          <p:cNvPr id="14" name="Rectangle 13"/>
          <p:cNvSpPr/>
          <p:nvPr/>
        </p:nvSpPr>
        <p:spPr>
          <a:xfrm>
            <a:off x="467762" y="3062485"/>
            <a:ext cx="2656105" cy="1754326"/>
          </a:xfrm>
          <a:prstGeom prst="rect">
            <a:avLst/>
          </a:prstGeom>
        </p:spPr>
        <p:txBody>
          <a:bodyPr wrap="square">
            <a:spAutoFit/>
          </a:bodyPr>
          <a:lstStyle/>
          <a:p>
            <a:pPr marL="0" lvl="1"/>
            <a:r>
              <a:rPr lang="en-US" dirty="0"/>
              <a:t>Driven by meeting/exceeding project goals; faster time to market; meeting/</a:t>
            </a:r>
            <a:r>
              <a:rPr lang="en-US" dirty="0"/>
              <a:t>exceeding</a:t>
            </a:r>
            <a:r>
              <a:rPr lang="ru-RU" dirty="0"/>
              <a:t/>
            </a:r>
            <a:br>
              <a:rPr lang="ru-RU" dirty="0"/>
            </a:br>
            <a:r>
              <a:rPr lang="en-US" dirty="0"/>
              <a:t>quality </a:t>
            </a:r>
            <a:r>
              <a:rPr lang="en-US" dirty="0"/>
              <a:t>metrics </a:t>
            </a:r>
          </a:p>
        </p:txBody>
      </p:sp>
      <p:sp>
        <p:nvSpPr>
          <p:cNvPr id="15" name="Rectangle 14"/>
          <p:cNvSpPr/>
          <p:nvPr/>
        </p:nvSpPr>
        <p:spPr>
          <a:xfrm>
            <a:off x="3247054" y="3062485"/>
            <a:ext cx="2656105" cy="1754326"/>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6" y="3062485"/>
            <a:ext cx="2656105" cy="1754326"/>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3922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a:t>How long does it take to release an application?</a:t>
            </a:r>
          </a:p>
          <a:p>
            <a:endParaRPr lang="en-US" dirty="0"/>
          </a:p>
        </p:txBody>
      </p:sp>
      <p:sp>
        <p:nvSpPr>
          <p:cNvPr id="17" name="Text Placeholder 16"/>
          <p:cNvSpPr>
            <a:spLocks noGrp="1"/>
          </p:cNvSpPr>
          <p:nvPr>
            <p:ph type="body" sz="quarter" idx="11"/>
          </p:nvPr>
        </p:nvSpPr>
        <p:spPr/>
        <p:txBody>
          <a:bodyPr/>
          <a:lstStyle/>
          <a:p>
            <a:pPr>
              <a:lnSpc>
                <a:spcPct val="80000"/>
              </a:lnSpc>
              <a:spcAft>
                <a:spcPts val="600"/>
              </a:spcAft>
            </a:pPr>
            <a:r>
              <a:rPr lang="en-US" dirty="0"/>
              <a:t>What are the most challenging aspects of your application deployment process today?</a:t>
            </a:r>
            <a:endParaRPr lang="en-US" dirty="0"/>
          </a:p>
        </p:txBody>
      </p:sp>
      <p:sp>
        <p:nvSpPr>
          <p:cNvPr id="18" name="Text Placeholder 17"/>
          <p:cNvSpPr>
            <a:spLocks noGrp="1"/>
          </p:cNvSpPr>
          <p:nvPr>
            <p:ph type="body" sz="quarter" idx="12"/>
          </p:nvPr>
        </p:nvSpPr>
        <p:spPr/>
        <p:txBody>
          <a:bodyPr/>
          <a:lstStyle/>
          <a:p>
            <a:r>
              <a:rPr lang="en-US" dirty="0"/>
              <a:t>Please describe your overall change and release processes.</a:t>
            </a:r>
            <a:endParaRPr lang="en-US" dirty="0"/>
          </a:p>
        </p:txBody>
      </p:sp>
      <p:sp>
        <p:nvSpPr>
          <p:cNvPr id="25" name="Text Placeholder 24"/>
          <p:cNvSpPr>
            <a:spLocks noGrp="1"/>
          </p:cNvSpPr>
          <p:nvPr>
            <p:ph type="body" sz="quarter" idx="13"/>
          </p:nvPr>
        </p:nvSpPr>
        <p:spPr/>
        <p:txBody>
          <a:bodyPr/>
          <a:lstStyle/>
          <a:p>
            <a:r>
              <a:rPr lang="en-US" dirty="0"/>
              <a:t>What strategic initiatives are driving the demand for increased business and operational </a:t>
            </a:r>
            <a:r>
              <a:rPr lang="en-US" dirty="0" smtClean="0"/>
              <a:t>agility?</a:t>
            </a:r>
            <a:endParaRPr lang="en-US" dirty="0"/>
          </a:p>
        </p:txBody>
      </p:sp>
      <p:sp>
        <p:nvSpPr>
          <p:cNvPr id="26" name="Text Placeholder 25"/>
          <p:cNvSpPr>
            <a:spLocks noGrp="1"/>
          </p:cNvSpPr>
          <p:nvPr>
            <p:ph type="body" sz="quarter" idx="14"/>
          </p:nvPr>
        </p:nvSpPr>
        <p:spPr/>
        <p:txBody>
          <a:bodyPr/>
          <a:lstStyle/>
          <a:p>
            <a:r>
              <a:rPr lang="en-US" dirty="0"/>
              <a:t>What are your current release times or frequency of development/test/stage/production deployments?</a:t>
            </a:r>
          </a:p>
          <a:p>
            <a:endParaRPr lang="en-US" dirty="0"/>
          </a:p>
        </p:txBody>
      </p:sp>
      <p:sp>
        <p:nvSpPr>
          <p:cNvPr id="27" name="Text Placeholder 26"/>
          <p:cNvSpPr>
            <a:spLocks noGrp="1"/>
          </p:cNvSpPr>
          <p:nvPr>
            <p:ph type="body" sz="quarter" idx="15"/>
          </p:nvPr>
        </p:nvSpPr>
        <p:spPr/>
        <p:txBody>
          <a:bodyPr/>
          <a:lstStyle/>
          <a:p>
            <a:r>
              <a:rPr lang="en-US" dirty="0"/>
              <a:t>How do you run your application deployments today? How much of that are manual or scripts </a:t>
            </a:r>
            <a:r>
              <a:rPr lang="en-US" dirty="0" smtClean="0"/>
              <a:t>based?</a:t>
            </a:r>
            <a:endParaRPr lang="en-US" dirty="0"/>
          </a:p>
        </p:txBody>
      </p:sp>
      <p:sp>
        <p:nvSpPr>
          <p:cNvPr id="36" name="Slide Number Placeholder 35"/>
          <p:cNvSpPr>
            <a:spLocks noGrp="1"/>
          </p:cNvSpPr>
          <p:nvPr>
            <p:ph type="sldNum" sz="quarter" idx="18"/>
          </p:nvPr>
        </p:nvSpPr>
        <p:spPr/>
        <p:txBody>
          <a:bodyPr/>
          <a:lstStyle/>
          <a:p>
            <a:fld id="{E12D0507-9F86-7A45-BE8E-43760B9F92AA}" type="slidenum">
              <a:rPr lang="en-US" smtClean="0"/>
              <a:pPr/>
              <a:t>31</a:t>
            </a:fld>
            <a:endParaRPr lang="en-US" dirty="0"/>
          </a:p>
        </p:txBody>
      </p:sp>
    </p:spTree>
    <p:extLst>
      <p:ext uri="{BB962C8B-B14F-4D97-AF65-F5344CB8AC3E}">
        <p14:creationId xmlns:p14="http://schemas.microsoft.com/office/powerpoint/2010/main" val="8981345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Product Competition Matrix</a:t>
            </a:r>
            <a:endParaRPr lang="en-US" dirty="0"/>
          </a:p>
        </p:txBody>
      </p:sp>
      <p:graphicFrame>
        <p:nvGraphicFramePr>
          <p:cNvPr id="4" name="Content Placeholder 3"/>
          <p:cNvGraphicFramePr>
            <a:graphicFrameLocks noGrp="1"/>
          </p:cNvGraphicFramePr>
          <p:nvPr>
            <p:ph idx="4294967295"/>
            <p:extLst/>
          </p:nvPr>
        </p:nvGraphicFramePr>
        <p:xfrm>
          <a:off x="373743" y="1512854"/>
          <a:ext cx="8396514" cy="3939102"/>
        </p:xfrm>
        <a:graphic>
          <a:graphicData uri="http://schemas.openxmlformats.org/drawingml/2006/table">
            <a:tbl>
              <a:tblPr firstRow="1" bandRow="1">
                <a:effectLst/>
                <a:tableStyleId>{3C2FFA5D-87B4-456A-9821-1D502468CF0F}</a:tableStyleId>
              </a:tblPr>
              <a:tblGrid>
                <a:gridCol w="1388399"/>
                <a:gridCol w="1924661"/>
                <a:gridCol w="2100965"/>
                <a:gridCol w="2982489"/>
              </a:tblGrid>
              <a:tr h="263748">
                <a:tc>
                  <a:txBody>
                    <a:bodyPr/>
                    <a:lstStyle/>
                    <a:p>
                      <a:pPr algn="ctr"/>
                      <a:r>
                        <a:rPr lang="en-US" sz="1400" baseline="0" dirty="0" smtClean="0">
                          <a:solidFill>
                            <a:schemeClr val="accent1"/>
                          </a:solidFill>
                        </a:rPr>
                        <a:t>Competitor</a:t>
                      </a:r>
                      <a:endParaRPr lang="en-US" sz="140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pPr marL="92075"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95000"/>
                              <a:lumOff val="5000"/>
                            </a:schemeClr>
                          </a:solidFill>
                        </a:rPr>
                        <a:t>Strengths</a:t>
                      </a:r>
                    </a:p>
                  </a:txBody>
                  <a:tcPr marT="34322" marB="34322" anchor="ctr">
                    <a:lnL w="12700" cap="flat" cmpd="sng" algn="ctr">
                      <a:solidFill>
                        <a:schemeClr val="accent1"/>
                      </a:solidFill>
                      <a:prstDash val="solid"/>
                      <a:round/>
                      <a:headEnd type="none" w="med" len="med"/>
                      <a:tailEnd type="none" w="med" len="me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Weaknesses</a:t>
                      </a:r>
                      <a:endParaRPr lang="en-US" sz="1400" dirty="0">
                        <a:solidFill>
                          <a:schemeClr val="tx1">
                            <a:lumMod val="95000"/>
                            <a:lumOff val="5000"/>
                          </a:schemeClr>
                        </a:solidFill>
                      </a:endParaRPr>
                    </a:p>
                  </a:txBody>
                  <a:tcPr marT="34322" marB="34322"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How</a:t>
                      </a:r>
                      <a:r>
                        <a:rPr lang="en-US" sz="1400" baseline="0" dirty="0" smtClean="0">
                          <a:solidFill>
                            <a:schemeClr val="tx1">
                              <a:lumMod val="95000"/>
                              <a:lumOff val="5000"/>
                            </a:schemeClr>
                          </a:solidFill>
                        </a:rPr>
                        <a:t> to beat</a:t>
                      </a:r>
                      <a:endParaRPr lang="en-US" sz="1400" dirty="0">
                        <a:solidFill>
                          <a:schemeClr val="tx1">
                            <a:lumMod val="95000"/>
                            <a:lumOff val="5000"/>
                          </a:schemeClr>
                        </a:solidFill>
                      </a:endParaRPr>
                    </a:p>
                  </a:txBody>
                  <a:tcPr marT="34322" marB="34322" anchor="ctr">
                    <a:lnL>
                      <a:noFill/>
                    </a:lnL>
                    <a:lnR w="12700" cap="flat" cmpd="sng" algn="ctr">
                      <a:no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r>
              <a:tr h="950283">
                <a:tc>
                  <a:txBody>
                    <a:bodyPr/>
                    <a:lstStyle/>
                    <a:p>
                      <a:pPr algn="ctr"/>
                      <a:r>
                        <a:rPr lang="en-US" sz="1200" b="0" dirty="0" smtClean="0">
                          <a:solidFill>
                            <a:schemeClr val="accent1"/>
                          </a:solidFill>
                        </a:rPr>
                        <a:t>IBM </a:t>
                      </a:r>
                      <a:r>
                        <a:rPr lang="en-US" sz="1200" b="0" dirty="0" err="1" smtClean="0">
                          <a:solidFill>
                            <a:schemeClr val="accent1"/>
                          </a:solidFill>
                        </a:rPr>
                        <a:t>UrbanCode</a:t>
                      </a:r>
                      <a:r>
                        <a:rPr lang="en-US" sz="1200" b="0" baseline="0" dirty="0" smtClean="0">
                          <a:solidFill>
                            <a:schemeClr val="accent1"/>
                          </a:solidFill>
                        </a:rPr>
                        <a:t> Release &amp; Deploy</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dirty="0" smtClean="0"/>
                        <a:t>Ease of use</a:t>
                      </a:r>
                      <a:endParaRPr lang="en-US" sz="1000" baseline="0" dirty="0" smtClean="0"/>
                    </a:p>
                    <a:p>
                      <a:pPr marL="268288" indent="-171450" algn="l" defTabSz="457200" rtl="0" eaLnBrk="1" latinLnBrk="0" hangingPunct="1">
                        <a:buFont typeface="Wingdings" panose="05000000000000000000" pitchFamily="2" charset="2"/>
                        <a:buChar char="§"/>
                      </a:pPr>
                      <a:r>
                        <a:rPr lang="en-US" sz="1000" dirty="0" smtClean="0"/>
                        <a:t>Integrations/Plug-ins</a:t>
                      </a:r>
                    </a:p>
                    <a:p>
                      <a:pPr marL="268288" indent="-171450" algn="l" defTabSz="457200" rtl="0" eaLnBrk="1" latinLnBrk="0" hangingPunct="1">
                        <a:buFont typeface="Wingdings" panose="05000000000000000000" pitchFamily="2" charset="2"/>
                        <a:buChar char="§"/>
                      </a:pPr>
                      <a:r>
                        <a:rPr lang="en-US" sz="1000" dirty="0" smtClean="0"/>
                        <a:t>Roots in  development with build management</a:t>
                      </a:r>
                      <a:endParaRPr lang="en-US" sz="1000" kern="1200" dirty="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Easy but rigid deployment model</a:t>
                      </a:r>
                    </a:p>
                    <a:p>
                      <a:pPr marL="176213" indent="-176213">
                        <a:buFont typeface="Wingdings" pitchFamily="2" charset="2"/>
                        <a:buChar char="§"/>
                      </a:pPr>
                      <a:r>
                        <a:rPr lang="en-US" sz="1000" dirty="0" smtClean="0"/>
                        <a:t>No Manifest Driven deployment</a:t>
                      </a:r>
                    </a:p>
                    <a:p>
                      <a:pPr marL="176213" indent="-176213">
                        <a:buFont typeface="Wingdings" pitchFamily="2" charset="2"/>
                        <a:buChar char="§"/>
                      </a:pPr>
                      <a:r>
                        <a:rPr lang="en-US" sz="1000" dirty="0" smtClean="0"/>
                        <a:t>Limited workflow functionality</a:t>
                      </a:r>
                    </a:p>
                  </a:txBody>
                  <a:tcPr marT="34322" marB="34322"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Stress</a:t>
                      </a:r>
                      <a:r>
                        <a:rPr lang="en-US" sz="1000" baseline="0" dirty="0" smtClean="0"/>
                        <a:t> Manifest Driven capabilities</a:t>
                      </a:r>
                    </a:p>
                    <a:p>
                      <a:pPr marL="176213" indent="-176213">
                        <a:buFont typeface="Wingdings" pitchFamily="2" charset="2"/>
                        <a:buChar char="§"/>
                      </a:pPr>
                      <a:r>
                        <a:rPr lang="en-US" sz="1000" baseline="0" dirty="0" smtClean="0"/>
                        <a:t>Leverage strength of </a:t>
                      </a:r>
                      <a:endParaRPr lang="en-US" sz="1000" dirty="0" smtClean="0"/>
                    </a:p>
                    <a:p>
                      <a:pPr marL="176213" indent="-176213">
                        <a:buFont typeface="Wingdings" pitchFamily="2" charset="2"/>
                        <a:buChar char="§"/>
                      </a:pPr>
                      <a:r>
                        <a:rPr lang="en-US" sz="1000" dirty="0" smtClean="0"/>
                        <a:t>Create FUD of IBM Vendor lock-in</a:t>
                      </a:r>
                    </a:p>
                    <a:p>
                      <a:pPr marL="176213" indent="-176213">
                        <a:buFont typeface="Wingdings" pitchFamily="2" charset="2"/>
                        <a:buChar char="§"/>
                      </a:pPr>
                      <a:r>
                        <a:rPr lang="en-US" sz="1000" dirty="0" smtClean="0"/>
                        <a:t>Leverage Full Application Delivery Solution</a:t>
                      </a:r>
                    </a:p>
                  </a:txBody>
                  <a:tcPr marT="34322" marB="34322" anchor="ctr">
                    <a:lnL w="9525" cap="flat" cmpd="sng" algn="ctr">
                      <a:noFill/>
                      <a:prstDash val="solid"/>
                    </a:lnL>
                    <a:lnR w="12700" cap="flat" cmpd="sng" algn="ctr">
                      <a:no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1004925">
                <a:tc>
                  <a:txBody>
                    <a:bodyPr/>
                    <a:lstStyle/>
                    <a:p>
                      <a:pPr algn="ctr"/>
                      <a:r>
                        <a:rPr lang="en-US" sz="1200" b="0" err="1" smtClean="0">
                          <a:solidFill>
                            <a:schemeClr val="accent1"/>
                          </a:solidFill>
                        </a:rPr>
                        <a:t>Automic</a:t>
                      </a:r>
                      <a:r>
                        <a:rPr lang="en-US" sz="1200" b="0" baseline="0" smtClean="0">
                          <a:solidFill>
                            <a:schemeClr val="accent1"/>
                          </a:solidFill>
                        </a:rPr>
                        <a:t> </a:t>
                      </a:r>
                      <a:br>
                        <a:rPr lang="en-US" sz="1200" b="0" baseline="0" smtClean="0">
                          <a:solidFill>
                            <a:schemeClr val="accent1"/>
                          </a:solidFill>
                        </a:rPr>
                      </a:br>
                      <a:r>
                        <a:rPr lang="en-US" sz="1200" b="0" baseline="0" smtClean="0">
                          <a:solidFill>
                            <a:schemeClr val="accent1"/>
                          </a:solidFill>
                        </a:rPr>
                        <a:t>(</a:t>
                      </a:r>
                      <a:r>
                        <a:rPr lang="en-US" sz="1200" b="0" baseline="0" dirty="0" smtClean="0">
                          <a:solidFill>
                            <a:schemeClr val="accent1"/>
                          </a:solidFill>
                        </a:rPr>
                        <a:t>UC4)</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6213">
                        <a:buFont typeface="Wingdings" pitchFamily="2" charset="2"/>
                        <a:buChar char="§"/>
                      </a:pPr>
                      <a:r>
                        <a:rPr lang="en-US" sz="1000" dirty="0" smtClean="0"/>
                        <a:t>Mature Automation Backend</a:t>
                      </a:r>
                    </a:p>
                    <a:p>
                      <a:pPr marL="268288" indent="-176213">
                        <a:buFont typeface="Wingdings" pitchFamily="2" charset="2"/>
                        <a:buChar char="§"/>
                      </a:pPr>
                      <a:r>
                        <a:rPr lang="en-US" sz="1000" dirty="0" smtClean="0"/>
                        <a:t>WA Customer Base</a:t>
                      </a:r>
                    </a:p>
                    <a:p>
                      <a:pPr marL="268288" indent="-176213">
                        <a:buFont typeface="Wingdings" pitchFamily="2" charset="2"/>
                        <a:buChar char="§"/>
                      </a:pPr>
                      <a:r>
                        <a:rPr lang="en-US" sz="1000" dirty="0" smtClean="0"/>
                        <a:t>Configuration Management</a:t>
                      </a:r>
                    </a:p>
                    <a:p>
                      <a:pPr marL="268288"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Mature Automation Backend</a:t>
                      </a:r>
                    </a:p>
                    <a:p>
                      <a:pPr marL="176213" indent="-176213">
                        <a:buFont typeface="Wingdings" pitchFamily="2" charset="2"/>
                        <a:buChar char="§"/>
                      </a:pPr>
                      <a:r>
                        <a:rPr lang="en-US" sz="1000" dirty="0" smtClean="0"/>
                        <a:t>WA Customer Base</a:t>
                      </a:r>
                    </a:p>
                    <a:p>
                      <a:pPr marL="176213" indent="-176213">
                        <a:buFont typeface="Wingdings" pitchFamily="2" charset="2"/>
                        <a:buChar char="§"/>
                      </a:pPr>
                      <a:r>
                        <a:rPr lang="en-US" sz="1000" dirty="0" smtClean="0"/>
                        <a:t>Configuration Management</a:t>
                      </a:r>
                    </a:p>
                    <a:p>
                      <a:pPr marL="176213"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err="1" smtClean="0">
                          <a:solidFill>
                            <a:schemeClr val="accent1"/>
                          </a:solidFill>
                        </a:rPr>
                        <a:t>XebiaLabs</a:t>
                      </a:r>
                      <a:r>
                        <a:rPr lang="en-US" sz="1200" b="0" smtClean="0">
                          <a:solidFill>
                            <a:schemeClr val="accent1"/>
                          </a:solidFill>
                        </a:rPr>
                        <a:t> </a:t>
                      </a:r>
                      <a:br>
                        <a:rPr lang="en-US" sz="1200" b="0" smtClean="0">
                          <a:solidFill>
                            <a:schemeClr val="accent1"/>
                          </a:solidFill>
                        </a:rPr>
                      </a:br>
                      <a:r>
                        <a:rPr lang="en-US" sz="1200" b="0" smtClean="0">
                          <a:solidFill>
                            <a:schemeClr val="accent1"/>
                          </a:solidFill>
                        </a:rPr>
                        <a:t>DeployIT</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Good</a:t>
                      </a:r>
                      <a:r>
                        <a:rPr lang="en-US" sz="1000" kern="1200" baseline="0" dirty="0" smtClean="0">
                          <a:solidFill>
                            <a:schemeClr val="tx1">
                              <a:lumMod val="95000"/>
                              <a:lumOff val="5000"/>
                            </a:schemeClr>
                          </a:solidFill>
                          <a:latin typeface="+mn-lt"/>
                          <a:ea typeface="+mn-ea"/>
                          <a:cs typeface="+mn-cs"/>
                        </a:rPr>
                        <a:t> presence in </a:t>
                      </a:r>
                      <a:r>
                        <a:rPr lang="en-US" sz="1000" kern="1200" baseline="0" dirty="0" err="1" smtClean="0">
                          <a:solidFill>
                            <a:schemeClr val="tx1">
                              <a:lumMod val="95000"/>
                              <a:lumOff val="5000"/>
                            </a:schemeClr>
                          </a:solidFill>
                          <a:latin typeface="+mn-lt"/>
                          <a:ea typeface="+mn-ea"/>
                          <a:cs typeface="+mn-cs"/>
                        </a:rPr>
                        <a:t>dev</a:t>
                      </a:r>
                      <a:r>
                        <a:rPr lang="en-US" sz="1000" kern="1200" baseline="0" dirty="0" smtClean="0">
                          <a:solidFill>
                            <a:schemeClr val="tx1">
                              <a:lumMod val="95000"/>
                              <a:lumOff val="5000"/>
                            </a:schemeClr>
                          </a:solidFill>
                          <a:latin typeface="+mn-lt"/>
                          <a:ea typeface="+mn-ea"/>
                          <a:cs typeface="+mn-cs"/>
                        </a:rPr>
                        <a:t> community</a:t>
                      </a:r>
                    </a:p>
                    <a:p>
                      <a:pPr marL="268288"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Stresses agentless technology as </a:t>
                      </a:r>
                      <a:r>
                        <a:rPr lang="en-US" sz="1000" kern="1200" baseline="0" smtClean="0">
                          <a:solidFill>
                            <a:schemeClr val="tx1">
                              <a:lumMod val="95000"/>
                              <a:lumOff val="5000"/>
                            </a:schemeClr>
                          </a:solidFill>
                          <a:latin typeface="+mn-lt"/>
                          <a:ea typeface="+mn-ea"/>
                          <a:cs typeface="+mn-cs"/>
                        </a:rPr>
                        <a:t>an advantage</a:t>
                      </a: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Agentless</a:t>
                      </a:r>
                      <a:r>
                        <a:rPr lang="en-US" sz="1000" kern="1200" baseline="0" dirty="0" smtClean="0">
                          <a:solidFill>
                            <a:schemeClr val="tx1">
                              <a:lumMod val="95000"/>
                              <a:lumOff val="5000"/>
                            </a:schemeClr>
                          </a:solidFill>
                          <a:latin typeface="+mn-lt"/>
                          <a:ea typeface="+mn-ea"/>
                          <a:cs typeface="+mn-cs"/>
                        </a:rPr>
                        <a:t> implementation is less secure, less scalable</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Small company, immature product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dirty="0" smtClean="0">
                          <a:solidFill>
                            <a:schemeClr val="accent1"/>
                          </a:solidFill>
                        </a:rPr>
                        <a:t>BMC Application Management</a:t>
                      </a:r>
                      <a:r>
                        <a:rPr lang="en-US" sz="1200" b="0" baseline="0" dirty="0" smtClean="0">
                          <a:solidFill>
                            <a:schemeClr val="accent1"/>
                          </a:solidFill>
                        </a:rPr>
                        <a:t> Suite</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err="1" smtClean="0">
                          <a:solidFill>
                            <a:schemeClr val="tx1">
                              <a:lumMod val="95000"/>
                              <a:lumOff val="5000"/>
                            </a:schemeClr>
                          </a:solidFill>
                          <a:latin typeface="+mn-lt"/>
                          <a:ea typeface="+mn-ea"/>
                          <a:cs typeface="+mn-cs"/>
                        </a:rPr>
                        <a:t>WebSphere</a:t>
                      </a:r>
                      <a:r>
                        <a:rPr lang="en-US" sz="1000" kern="1200" dirty="0" smtClean="0">
                          <a:solidFill>
                            <a:schemeClr val="tx1">
                              <a:lumMod val="95000"/>
                              <a:lumOff val="5000"/>
                            </a:schemeClr>
                          </a:solidFill>
                          <a:latin typeface="+mn-lt"/>
                          <a:ea typeface="+mn-ea"/>
                          <a:cs typeface="+mn-cs"/>
                        </a:rPr>
                        <a:t>/</a:t>
                      </a:r>
                      <a:r>
                        <a:rPr lang="en-US" sz="1000" kern="1200" dirty="0" err="1" smtClean="0">
                          <a:solidFill>
                            <a:schemeClr val="tx1">
                              <a:lumMod val="95000"/>
                              <a:lumOff val="5000"/>
                            </a:schemeClr>
                          </a:solidFill>
                          <a:latin typeface="+mn-lt"/>
                          <a:ea typeface="+mn-ea"/>
                          <a:cs typeface="+mn-cs"/>
                        </a:rPr>
                        <a:t>WebLogic</a:t>
                      </a:r>
                      <a:r>
                        <a:rPr lang="en-US" sz="1000" kern="1200" baseline="0" dirty="0" smtClean="0">
                          <a:solidFill>
                            <a:schemeClr val="tx1">
                              <a:lumMod val="95000"/>
                              <a:lumOff val="5000"/>
                            </a:schemeClr>
                          </a:solidFill>
                          <a:latin typeface="+mn-lt"/>
                          <a:ea typeface="+mn-ea"/>
                          <a:cs typeface="+mn-cs"/>
                        </a:rPr>
                        <a:t> Actions</a:t>
                      </a:r>
                    </a:p>
                    <a:p>
                      <a:pPr marL="268288" indent="-171450" algn="l" defTabSz="457200" rtl="0" eaLnBrk="1" latinLnBrk="0" hangingPunct="1">
                        <a:buFont typeface="Wingdings" panose="05000000000000000000" pitchFamily="2" charset="2"/>
                        <a:buChar char="§"/>
                      </a:pPr>
                      <a:r>
                        <a:rPr lang="en-US" sz="1000" dirty="0" smtClean="0">
                          <a:solidFill>
                            <a:schemeClr val="bg1"/>
                          </a:solidFill>
                          <a:ea typeface="MS PGothic" pitchFamily="34" charset="-128"/>
                        </a:rPr>
                        <a:t>Management layer for provisioning, cloud management, ITSM</a:t>
                      </a:r>
                      <a:endParaRPr lang="en-US" sz="1000" kern="1200" dirty="0" smtClean="0">
                        <a:solidFill>
                          <a:schemeClr val="bg1"/>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Release</a:t>
                      </a:r>
                      <a:r>
                        <a:rPr lang="en-US" sz="1000" kern="1200" baseline="0" dirty="0" smtClean="0">
                          <a:solidFill>
                            <a:schemeClr val="tx1">
                              <a:lumMod val="95000"/>
                              <a:lumOff val="5000"/>
                            </a:schemeClr>
                          </a:solidFill>
                          <a:latin typeface="+mn-lt"/>
                          <a:ea typeface="+mn-ea"/>
                          <a:cs typeface="+mn-cs"/>
                        </a:rPr>
                        <a:t> Automation done through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Lack of focus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Separate products/complicated implementation</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bl>
          </a:graphicData>
        </a:graphic>
      </p:graphicFrame>
      <p:sp>
        <p:nvSpPr>
          <p:cNvPr id="3" name="Rectangle 2"/>
          <p:cNvSpPr/>
          <p:nvPr/>
        </p:nvSpPr>
        <p:spPr>
          <a:xfrm>
            <a:off x="268941" y="5449922"/>
            <a:ext cx="8575382" cy="130629"/>
          </a:xfrm>
          <a:prstGeom prst="rect">
            <a:avLst/>
          </a:prstGeom>
          <a:solidFill>
            <a:srgbClr val="22343A"/>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6" name="Rectangle 5"/>
          <p:cNvSpPr/>
          <p:nvPr/>
        </p:nvSpPr>
        <p:spPr>
          <a:xfrm>
            <a:off x="8146569" y="5530604"/>
            <a:ext cx="623688" cy="385443"/>
          </a:xfrm>
          <a:prstGeom prst="rect">
            <a:avLst/>
          </a:prstGeom>
          <a:solidFill>
            <a:srgbClr val="22343A"/>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7" name="Rectangle 6"/>
          <p:cNvSpPr/>
          <p:nvPr/>
        </p:nvSpPr>
        <p:spPr>
          <a:xfrm>
            <a:off x="8644324" y="1422389"/>
            <a:ext cx="233510" cy="4108214"/>
          </a:xfrm>
          <a:prstGeom prst="rect">
            <a:avLst/>
          </a:prstGeom>
          <a:solidFill>
            <a:srgbClr val="22343A"/>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8" name="Pentagon 7"/>
          <p:cNvSpPr/>
          <p:nvPr/>
        </p:nvSpPr>
        <p:spPr>
          <a:xfrm>
            <a:off x="1858735" y="1512854"/>
            <a:ext cx="1731932" cy="319172"/>
          </a:xfrm>
          <a:prstGeom prst="homePlate">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dirty="0">
                <a:solidFill>
                  <a:schemeClr val="bg2"/>
                </a:solidFill>
                <a:latin typeface="Calibri" pitchFamily="34" charset="0"/>
                <a:cs typeface="Calibri" pitchFamily="34" charset="0"/>
              </a:rPr>
              <a:t>STRENGTHS</a:t>
            </a:r>
            <a:endParaRPr lang="en-US" sz="1200" b="1" dirty="0">
              <a:solidFill>
                <a:schemeClr val="bg2"/>
              </a:solidFill>
              <a:latin typeface="Calibri" pitchFamily="34" charset="0"/>
              <a:cs typeface="Calibri" pitchFamily="34" charset="0"/>
            </a:endParaRPr>
          </a:p>
        </p:txBody>
      </p:sp>
      <p:sp>
        <p:nvSpPr>
          <p:cNvPr id="9" name="Pentagon 8"/>
          <p:cNvSpPr/>
          <p:nvPr/>
        </p:nvSpPr>
        <p:spPr>
          <a:xfrm>
            <a:off x="3706034" y="1512854"/>
            <a:ext cx="1964783" cy="319172"/>
          </a:xfrm>
          <a:prstGeom prst="homePlate">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a:solidFill>
                  <a:schemeClr val="bg2"/>
                </a:solidFill>
                <a:latin typeface="Calibri" pitchFamily="34" charset="0"/>
                <a:cs typeface="Calibri" pitchFamily="34" charset="0"/>
              </a:rPr>
              <a:t>WEAKNESSES</a:t>
            </a:r>
            <a:endParaRPr lang="en-US" sz="1200" b="1">
              <a:solidFill>
                <a:schemeClr val="bg2"/>
              </a:solidFill>
              <a:latin typeface="Calibri" pitchFamily="34" charset="0"/>
              <a:cs typeface="Calibri" pitchFamily="34" charset="0"/>
            </a:endParaRPr>
          </a:p>
        </p:txBody>
      </p:sp>
      <p:sp>
        <p:nvSpPr>
          <p:cNvPr id="10" name="Pentagon 9"/>
          <p:cNvSpPr/>
          <p:nvPr/>
        </p:nvSpPr>
        <p:spPr>
          <a:xfrm>
            <a:off x="5786183" y="1512854"/>
            <a:ext cx="2758463" cy="319172"/>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a:solidFill>
                  <a:schemeClr val="bg2"/>
                </a:solidFill>
                <a:latin typeface="Calibri" pitchFamily="34" charset="0"/>
                <a:cs typeface="Calibri" pitchFamily="34" charset="0"/>
              </a:rPr>
              <a:t>HOW TO BEAT</a:t>
            </a:r>
            <a:endParaRPr lang="en-US" sz="1200" b="1">
              <a:solidFill>
                <a:schemeClr val="bg2"/>
              </a:solidFill>
              <a:latin typeface="Calibri" pitchFamily="34" charset="0"/>
              <a:cs typeface="Calibri" pitchFamily="34" charset="0"/>
            </a:endParaRPr>
          </a:p>
        </p:txBody>
      </p:sp>
    </p:spTree>
    <p:extLst>
      <p:ext uri="{BB962C8B-B14F-4D97-AF65-F5344CB8AC3E}">
        <p14:creationId xmlns:p14="http://schemas.microsoft.com/office/powerpoint/2010/main" val="409794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Map the Verizon solution with the SDLC</a:t>
            </a:r>
            <a:endParaRPr lang="en-US" dirty="0"/>
          </a:p>
        </p:txBody>
      </p:sp>
    </p:spTree>
    <p:extLst>
      <p:ext uri="{BB962C8B-B14F-4D97-AF65-F5344CB8AC3E}">
        <p14:creationId xmlns:p14="http://schemas.microsoft.com/office/powerpoint/2010/main" val="40661657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This is the </a:t>
            </a:r>
            <a:br>
              <a:rPr lang="en-US" dirty="0" smtClean="0"/>
            </a:br>
            <a:r>
              <a:rPr lang="en-US" dirty="0" smtClean="0"/>
              <a:t>yellow option </a:t>
            </a:r>
            <a:br>
              <a:rPr lang="en-US" dirty="0" smtClean="0"/>
            </a:br>
            <a:r>
              <a:rPr lang="en-US" dirty="0" smtClean="0"/>
              <a:t>for the alternate section header.</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34</a:t>
            </a:fld>
            <a:endParaRPr lang="en-US"/>
          </a:p>
        </p:txBody>
      </p:sp>
      <p:sp>
        <p:nvSpPr>
          <p:cNvPr id="5" name="Text Placeholder 4"/>
          <p:cNvSpPr>
            <a:spLocks noGrp="1"/>
          </p:cNvSpPr>
          <p:nvPr>
            <p:ph type="body" sz="quarter" idx="13"/>
          </p:nvPr>
        </p:nvSpPr>
        <p:spPr/>
        <p:txBody>
          <a:bodyPr/>
          <a:lstStyle/>
          <a:p>
            <a:r>
              <a:rPr lang="en-US" dirty="0"/>
              <a:t>Supporting text goes here. Use this </a:t>
            </a:r>
            <a:br>
              <a:rPr lang="en-US" dirty="0"/>
            </a:br>
            <a:r>
              <a:rPr lang="en-US" dirty="0"/>
              <a:t>text level as a lead-in or summary paragraph. Use the “Increase List Level” and “Decrease List Level” buttons in the “Paragraph” section </a:t>
            </a:r>
            <a:br>
              <a:rPr lang="en-US" dirty="0"/>
            </a:br>
            <a:r>
              <a:rPr lang="en-US" dirty="0"/>
              <a:t>of the Home tab to change text levels.</a:t>
            </a:r>
          </a:p>
          <a:p>
            <a:pPr lvl="1"/>
            <a:r>
              <a:rPr lang="en-US" dirty="0"/>
              <a:t>Additional text levels are possible, like this</a:t>
            </a:r>
            <a:r>
              <a:rPr lang="en-US" dirty="0" smtClean="0"/>
              <a:t>.</a:t>
            </a:r>
            <a:endParaRPr lang="en-US" dirty="0"/>
          </a:p>
        </p:txBody>
      </p:sp>
    </p:spTree>
    <p:extLst>
      <p:ext uri="{BB962C8B-B14F-4D97-AF65-F5344CB8AC3E}">
        <p14:creationId xmlns:p14="http://schemas.microsoft.com/office/powerpoint/2010/main" val="20109278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This is the </a:t>
            </a:r>
            <a:br>
              <a:rPr lang="en-US" dirty="0" smtClean="0"/>
            </a:br>
            <a:r>
              <a:rPr lang="en-US" dirty="0" smtClean="0"/>
              <a:t>orange option </a:t>
            </a:r>
            <a:br>
              <a:rPr lang="en-US" dirty="0" smtClean="0"/>
            </a:br>
            <a:r>
              <a:rPr lang="en-US" dirty="0" smtClean="0"/>
              <a:t>for the alternate section header.</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35</a:t>
            </a:fld>
            <a:endParaRPr lang="en-US"/>
          </a:p>
        </p:txBody>
      </p:sp>
      <p:sp>
        <p:nvSpPr>
          <p:cNvPr id="5" name="Text Placeholder 4"/>
          <p:cNvSpPr>
            <a:spLocks noGrp="1"/>
          </p:cNvSpPr>
          <p:nvPr>
            <p:ph type="body" sz="quarter" idx="13"/>
          </p:nvPr>
        </p:nvSpPr>
        <p:spPr/>
        <p:txBody>
          <a:bodyPr/>
          <a:lstStyle/>
          <a:p>
            <a:r>
              <a:rPr lang="en-US" dirty="0"/>
              <a:t>Supporting text goes here. Use this </a:t>
            </a:r>
            <a:br>
              <a:rPr lang="en-US" dirty="0"/>
            </a:br>
            <a:r>
              <a:rPr lang="en-US" dirty="0"/>
              <a:t>text level as a lead-in or summary paragraph. Use the “Increase List Level” and “Decrease List Level” buttons in the “Paragraph” section </a:t>
            </a:r>
            <a:br>
              <a:rPr lang="en-US" dirty="0"/>
            </a:br>
            <a:r>
              <a:rPr lang="en-US" dirty="0"/>
              <a:t>of the Home tab to change text levels.</a:t>
            </a:r>
          </a:p>
          <a:p>
            <a:pPr lvl="1"/>
            <a:r>
              <a:rPr lang="en-US" dirty="0"/>
              <a:t>Additional text levels are possible, like this</a:t>
            </a:r>
            <a:r>
              <a:rPr lang="en-US" dirty="0" smtClean="0"/>
              <a:t>.</a:t>
            </a:r>
            <a:endParaRPr lang="en-US" dirty="0"/>
          </a:p>
        </p:txBody>
      </p:sp>
    </p:spTree>
    <p:extLst>
      <p:ext uri="{BB962C8B-B14F-4D97-AF65-F5344CB8AC3E}">
        <p14:creationId xmlns:p14="http://schemas.microsoft.com/office/powerpoint/2010/main" val="22269448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12D0507-9F86-7A45-BE8E-43760B9F92AA}" type="slidenum">
              <a:rPr lang="en-US" smtClean="0"/>
              <a:pPr/>
              <a:t>36</a:t>
            </a:fld>
            <a:endParaRPr lang="en-US" dirty="0"/>
          </a:p>
        </p:txBody>
      </p:sp>
    </p:spTree>
    <p:extLst>
      <p:ext uri="{BB962C8B-B14F-4D97-AF65-F5344CB8AC3E}">
        <p14:creationId xmlns:p14="http://schemas.microsoft.com/office/powerpoint/2010/main" val="1405018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a:t>
            </a:r>
            <a:r>
              <a:rPr lang="en-US" i="1" dirty="0" smtClean="0"/>
              <a:t>Better</a:t>
            </a:r>
            <a:r>
              <a:rPr lang="en-US" dirty="0" smtClean="0"/>
              <a:t> Brand</a:t>
            </a:r>
            <a:endParaRPr lang="en-US" dirty="0"/>
          </a:p>
        </p:txBody>
      </p:sp>
      <p:sp>
        <p:nvSpPr>
          <p:cNvPr id="3" name="Text Placeholder 2"/>
          <p:cNvSpPr>
            <a:spLocks noGrp="1"/>
          </p:cNvSpPr>
          <p:nvPr>
            <p:ph type="body" sz="quarter" idx="10"/>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334709" y="1152144"/>
            <a:ext cx="9096375" cy="5029200"/>
          </a:xfrm>
          <a:prstGeom prst="rect">
            <a:avLst/>
          </a:prstGeom>
        </p:spPr>
      </p:pic>
    </p:spTree>
    <p:extLst>
      <p:ext uri="{BB962C8B-B14F-4D97-AF65-F5344CB8AC3E}">
        <p14:creationId xmlns:p14="http://schemas.microsoft.com/office/powerpoint/2010/main" val="38805460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 y="1012750"/>
            <a:ext cx="5808011" cy="5585695"/>
          </a:xfrm>
          <a:prstGeom prst="rect">
            <a:avLst/>
          </a:prstGeom>
        </p:spPr>
      </p:pic>
      <p:sp>
        <p:nvSpPr>
          <p:cNvPr id="3" name="Text Placeholder 2"/>
          <p:cNvSpPr>
            <a:spLocks noGrp="1"/>
          </p:cNvSpPr>
          <p:nvPr>
            <p:ph type="body" sz="quarter" idx="10"/>
          </p:nvPr>
        </p:nvSpPr>
        <p:spPr/>
        <p:txBody>
          <a:bodyPr/>
          <a:lstStyle/>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4160653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 Economy</a:t>
            </a:r>
            <a:endParaRPr lang="en-US" dirty="0"/>
          </a:p>
        </p:txBody>
      </p:sp>
      <p:pic>
        <p:nvPicPr>
          <p:cNvPr id="5" name="Picture 4"/>
          <p:cNvPicPr>
            <a:picLocks noChangeAspect="1"/>
          </p:cNvPicPr>
          <p:nvPr/>
        </p:nvPicPr>
        <p:blipFill>
          <a:blip r:embed="rId2"/>
          <a:stretch>
            <a:fillRect/>
          </a:stretch>
        </p:blipFill>
        <p:spPr>
          <a:xfrm>
            <a:off x="-21912" y="1836245"/>
            <a:ext cx="9134475" cy="2847975"/>
          </a:xfrm>
          <a:prstGeom prst="rect">
            <a:avLst/>
          </a:prstGeom>
        </p:spPr>
      </p:pic>
      <p:sp>
        <p:nvSpPr>
          <p:cNvPr id="3" name="Text Placeholder 2"/>
          <p:cNvSpPr>
            <a:spLocks noGrp="1"/>
          </p:cNvSpPr>
          <p:nvPr>
            <p:ph type="body" sz="quarter" idx="10"/>
          </p:nvPr>
        </p:nvSpPr>
        <p:spPr/>
        <p:txBody>
          <a:bodyPr/>
          <a:lstStyle/>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7859464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the word DevOps no longer exists, you have achieved DevOps  …   --Another original quote by mike pepe</a:t>
            </a:r>
            <a:endParaRPr lang="en-US" dirty="0"/>
          </a:p>
        </p:txBody>
      </p:sp>
      <p:grpSp>
        <p:nvGrpSpPr>
          <p:cNvPr id="3" name="Group 2"/>
          <p:cNvGrpSpPr/>
          <p:nvPr/>
        </p:nvGrpSpPr>
        <p:grpSpPr>
          <a:xfrm>
            <a:off x="922464" y="2440597"/>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352121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2" y="348107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3615014"/>
            <a:ext cx="715260" cy="791555"/>
            <a:chOff x="236247" y="1940574"/>
            <a:chExt cx="973592" cy="1059688"/>
          </a:xfrm>
        </p:grpSpPr>
        <p:pic>
          <p:nvPicPr>
            <p:cNvPr id="29" name="Picture 28"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2" y="352974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363551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4325040"/>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4471500"/>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45" name="TextBox 44"/>
          <p:cNvSpPr txBox="1"/>
          <p:nvPr/>
        </p:nvSpPr>
        <p:spPr>
          <a:xfrm>
            <a:off x="1784686" y="4522186"/>
            <a:ext cx="659155" cy="369332"/>
          </a:xfrm>
          <a:prstGeom prst="rect">
            <a:avLst/>
          </a:prstGeom>
          <a:noFill/>
        </p:spPr>
        <p:txBody>
          <a:bodyPr wrap="none" rtlCol="0">
            <a:spAutoFit/>
          </a:bodyPr>
          <a:lstStyle/>
          <a:p>
            <a:r>
              <a:rPr lang="en-US" dirty="0"/>
              <a:t>DEV</a:t>
            </a:r>
            <a:endParaRPr lang="en-US" dirty="0"/>
          </a:p>
        </p:txBody>
      </p:sp>
      <p:sp>
        <p:nvSpPr>
          <p:cNvPr id="46" name="TextBox 45"/>
          <p:cNvSpPr txBox="1"/>
          <p:nvPr/>
        </p:nvSpPr>
        <p:spPr>
          <a:xfrm>
            <a:off x="6698189" y="4522186"/>
            <a:ext cx="851515" cy="369332"/>
          </a:xfrm>
          <a:prstGeom prst="rect">
            <a:avLst/>
          </a:prstGeom>
          <a:noFill/>
        </p:spPr>
        <p:txBody>
          <a:bodyPr wrap="none" rtlCol="0">
            <a:spAutoFit/>
          </a:bodyPr>
          <a:lstStyle/>
          <a:p>
            <a:r>
              <a:rPr lang="en-US" dirty="0"/>
              <a:t>PROD</a:t>
            </a:r>
            <a:endParaRPr lang="en-US" dirty="0"/>
          </a:p>
        </p:txBody>
      </p:sp>
      <p:sp>
        <p:nvSpPr>
          <p:cNvPr id="47" name="TextBox 46"/>
          <p:cNvSpPr txBox="1"/>
          <p:nvPr/>
        </p:nvSpPr>
        <p:spPr>
          <a:xfrm>
            <a:off x="3166653" y="4522186"/>
            <a:ext cx="556563" cy="369332"/>
          </a:xfrm>
          <a:prstGeom prst="rect">
            <a:avLst/>
          </a:prstGeom>
          <a:noFill/>
        </p:spPr>
        <p:txBody>
          <a:bodyPr wrap="none" rtlCol="0">
            <a:spAutoFit/>
          </a:bodyPr>
          <a:lstStyle/>
          <a:p>
            <a:r>
              <a:rPr lang="en-US" dirty="0"/>
              <a:t>INT</a:t>
            </a:r>
            <a:endParaRPr lang="en-US" dirty="0"/>
          </a:p>
        </p:txBody>
      </p:sp>
      <p:sp>
        <p:nvSpPr>
          <p:cNvPr id="48" name="TextBox 47"/>
          <p:cNvSpPr txBox="1"/>
          <p:nvPr/>
        </p:nvSpPr>
        <p:spPr>
          <a:xfrm>
            <a:off x="4382590" y="4522186"/>
            <a:ext cx="629211" cy="369332"/>
          </a:xfrm>
          <a:prstGeom prst="rect">
            <a:avLst/>
          </a:prstGeom>
          <a:noFill/>
        </p:spPr>
        <p:txBody>
          <a:bodyPr wrap="none" rtlCol="0">
            <a:spAutoFit/>
          </a:bodyPr>
          <a:lstStyle/>
          <a:p>
            <a:r>
              <a:rPr lang="en-US" dirty="0"/>
              <a:t>UAT</a:t>
            </a:r>
            <a:endParaRPr lang="en-US" dirty="0"/>
          </a:p>
        </p:txBody>
      </p:sp>
      <p:sp>
        <p:nvSpPr>
          <p:cNvPr id="49" name="TextBox 48"/>
          <p:cNvSpPr txBox="1"/>
          <p:nvPr/>
        </p:nvSpPr>
        <p:spPr>
          <a:xfrm>
            <a:off x="5576025" y="4522186"/>
            <a:ext cx="800219" cy="369332"/>
          </a:xfrm>
          <a:prstGeom prst="rect">
            <a:avLst/>
          </a:prstGeom>
          <a:noFill/>
        </p:spPr>
        <p:txBody>
          <a:bodyPr wrap="none" rtlCol="0">
            <a:spAutoFit/>
          </a:bodyPr>
          <a:lstStyle/>
          <a:p>
            <a:r>
              <a:rPr lang="en-US" dirty="0"/>
              <a:t>PERF</a:t>
            </a:r>
            <a:endParaRPr lang="en-US" dirty="0"/>
          </a:p>
        </p:txBody>
      </p:sp>
    </p:spTree>
    <p:extLst>
      <p:ext uri="{BB962C8B-B14F-4D97-AF65-F5344CB8AC3E}">
        <p14:creationId xmlns:p14="http://schemas.microsoft.com/office/powerpoint/2010/main" val="319044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39825" y="5225200"/>
            <a:ext cx="6864350" cy="777932"/>
          </a:xfrm>
          <a:prstGeom prst="rect">
            <a:avLst/>
          </a:prstGeom>
          <a:solidFill>
            <a:schemeClr val="bg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sz="1351"/>
          </a:p>
        </p:txBody>
      </p:sp>
      <p:sp>
        <p:nvSpPr>
          <p:cNvPr id="7" name="Rounded Rectangle 6"/>
          <p:cNvSpPr/>
          <p:nvPr/>
        </p:nvSpPr>
        <p:spPr>
          <a:xfrm>
            <a:off x="3826438" y="2564661"/>
            <a:ext cx="1053125" cy="295191"/>
          </a:xfrm>
          <a:prstGeom prst="roundRect">
            <a:avLst/>
          </a:prstGeom>
          <a:gradFill flip="none" rotWithShape="1">
            <a:gsLst>
              <a:gs pos="73000">
                <a:schemeClr val="accent1">
                  <a:lumMod val="75000"/>
                </a:schemeClr>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Middleware</a:t>
            </a:r>
            <a:endParaRPr lang="nl-BE" sz="1051" dirty="0"/>
          </a:p>
        </p:txBody>
      </p:sp>
      <p:pic>
        <p:nvPicPr>
          <p:cNvPr id="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3226725"/>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03" y="3191073"/>
            <a:ext cx="585575" cy="585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453" y="3864228"/>
            <a:ext cx="46839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test</a:t>
            </a:r>
          </a:p>
        </p:txBody>
      </p:sp>
      <p:sp>
        <p:nvSpPr>
          <p:cNvPr id="11" name="TextBox 10"/>
          <p:cNvSpPr txBox="1"/>
          <p:nvPr/>
        </p:nvSpPr>
        <p:spPr>
          <a:xfrm>
            <a:off x="4781369" y="3864228"/>
            <a:ext cx="1040157"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acceptance</a:t>
            </a:r>
          </a:p>
        </p:txBody>
      </p:sp>
      <p:sp>
        <p:nvSpPr>
          <p:cNvPr id="12" name="TextBox 11"/>
          <p:cNvSpPr txBox="1"/>
          <p:nvPr/>
        </p:nvSpPr>
        <p:spPr>
          <a:xfrm>
            <a:off x="6352593" y="3850214"/>
            <a:ext cx="99815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nl-BE" sz="1351" dirty="0">
                <a:latin typeface="Tahoma" pitchFamily="34" charset="0"/>
                <a:ea typeface="Tahoma" pitchFamily="34" charset="0"/>
                <a:cs typeface="Tahoma" pitchFamily="34" charset="0"/>
              </a:rPr>
              <a:t>production</a:t>
            </a:r>
            <a:endParaRPr lang="nl-BE" sz="1351" dirty="0">
              <a:latin typeface="Tahoma" pitchFamily="34" charset="0"/>
              <a:ea typeface="Tahoma" pitchFamily="34" charset="0"/>
              <a:cs typeface="Tahoma" pitchFamily="34" charset="0"/>
            </a:endParaRPr>
          </a:p>
        </p:txBody>
      </p:sp>
      <p:sp>
        <p:nvSpPr>
          <p:cNvPr id="13" name="TextBox 12"/>
          <p:cNvSpPr txBox="1"/>
          <p:nvPr/>
        </p:nvSpPr>
        <p:spPr>
          <a:xfrm>
            <a:off x="1861017" y="2971378"/>
            <a:ext cx="906475" cy="277127"/>
          </a:xfrm>
          <a:prstGeom prst="rect">
            <a:avLst/>
          </a:prstGeom>
          <a:noFill/>
        </p:spPr>
        <p:txBody>
          <a:bodyPr wrap="square" rtlCol="0">
            <a:spAutoFit/>
          </a:bodyPr>
          <a:lstStyle/>
          <a:p>
            <a:pPr algn="ctr"/>
            <a:r>
              <a:rPr lang="nl-BE" sz="1201" dirty="0"/>
              <a:t>artifact</a:t>
            </a:r>
            <a:endParaRPr lang="nl-BE" sz="1351" dirty="0"/>
          </a:p>
        </p:txBody>
      </p:sp>
      <p:pic>
        <p:nvPicPr>
          <p:cNvPr id="14" name="Picture 23" descr="Apps kex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81" y="1953041"/>
            <a:ext cx="824847" cy="8248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57971" y="1682092"/>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16" name="Rounded Rectangle 15"/>
          <p:cNvSpPr/>
          <p:nvPr/>
        </p:nvSpPr>
        <p:spPr>
          <a:xfrm>
            <a:off x="4945514" y="2564661"/>
            <a:ext cx="1053125" cy="295191"/>
          </a:xfrm>
          <a:prstGeom prst="roundRect">
            <a:avLst/>
          </a:prstGeom>
          <a:gradFill flip="none" rotWithShape="1">
            <a:gsLst>
              <a:gs pos="73000">
                <a:schemeClr val="accent1">
                  <a:lumMod val="75000"/>
                </a:schemeClr>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ESB</a:t>
            </a:r>
            <a:endParaRPr lang="nl-BE" sz="1051" dirty="0"/>
          </a:p>
        </p:txBody>
      </p:sp>
      <p:sp>
        <p:nvSpPr>
          <p:cNvPr id="18" name="Rounded Rectangle 17"/>
          <p:cNvSpPr/>
          <p:nvPr/>
        </p:nvSpPr>
        <p:spPr>
          <a:xfrm>
            <a:off x="3476831" y="2182972"/>
            <a:ext cx="1053125" cy="295191"/>
          </a:xfrm>
          <a:prstGeom prst="roundRect">
            <a:avLst/>
          </a:prstGeom>
          <a:gradFill flip="none" rotWithShape="1">
            <a:gsLst>
              <a:gs pos="73000">
                <a:schemeClr val="accent1">
                  <a:lumMod val="75000"/>
                </a:schemeClr>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AppServ</a:t>
            </a:r>
            <a:endParaRPr lang="nl-BE" sz="1051" dirty="0"/>
          </a:p>
        </p:txBody>
      </p:sp>
      <p:sp>
        <p:nvSpPr>
          <p:cNvPr id="19" name="Rounded Rectangle 18"/>
          <p:cNvSpPr/>
          <p:nvPr/>
        </p:nvSpPr>
        <p:spPr>
          <a:xfrm>
            <a:off x="4607313" y="2182972"/>
            <a:ext cx="1053125" cy="295191"/>
          </a:xfrm>
          <a:prstGeom prst="roundRect">
            <a:avLst/>
          </a:prstGeom>
          <a:gradFill flip="none" rotWithShape="1">
            <a:gsLst>
              <a:gs pos="73000">
                <a:schemeClr val="accent1">
                  <a:lumMod val="75000"/>
                </a:schemeClr>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WebServ</a:t>
            </a:r>
            <a:endParaRPr lang="nl-BE" sz="1051" dirty="0"/>
          </a:p>
        </p:txBody>
      </p:sp>
      <p:sp>
        <p:nvSpPr>
          <p:cNvPr id="20" name="Rounded Rectangle 19"/>
          <p:cNvSpPr/>
          <p:nvPr/>
        </p:nvSpPr>
        <p:spPr>
          <a:xfrm>
            <a:off x="5762694" y="2182972"/>
            <a:ext cx="1053125" cy="295191"/>
          </a:xfrm>
          <a:prstGeom prst="roundRect">
            <a:avLst/>
          </a:prstGeom>
          <a:gradFill flip="none" rotWithShape="1">
            <a:gsLst>
              <a:gs pos="73000">
                <a:schemeClr val="accent1">
                  <a:lumMod val="75000"/>
                </a:schemeClr>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DB</a:t>
            </a:r>
            <a:endParaRPr lang="nl-BE" sz="1051" dirty="0"/>
          </a:p>
        </p:txBody>
      </p:sp>
      <p:sp>
        <p:nvSpPr>
          <p:cNvPr id="21" name="Rounded Rectangle 20"/>
          <p:cNvSpPr/>
          <p:nvPr/>
        </p:nvSpPr>
        <p:spPr>
          <a:xfrm>
            <a:off x="3924226" y="1796264"/>
            <a:ext cx="1053125" cy="295191"/>
          </a:xfrm>
          <a:prstGeom prst="roundRect">
            <a:avLst/>
          </a:prstGeom>
          <a:gradFill flip="none" rotWithShape="1">
            <a:gsLst>
              <a:gs pos="73000">
                <a:schemeClr val="accent1">
                  <a:lumMod val="75000"/>
                </a:schemeClr>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LB</a:t>
            </a:r>
            <a:endParaRPr lang="nl-BE" sz="1051" dirty="0"/>
          </a:p>
        </p:txBody>
      </p:sp>
      <p:sp>
        <p:nvSpPr>
          <p:cNvPr id="22" name="Rounded Rectangle 21"/>
          <p:cNvSpPr/>
          <p:nvPr/>
        </p:nvSpPr>
        <p:spPr>
          <a:xfrm>
            <a:off x="6074629" y="2564661"/>
            <a:ext cx="1053125" cy="295191"/>
          </a:xfrm>
          <a:prstGeom prst="roundRect">
            <a:avLst/>
          </a:prstGeom>
          <a:gradFill flip="none" rotWithShape="1">
            <a:gsLst>
              <a:gs pos="73000">
                <a:schemeClr val="accent1">
                  <a:lumMod val="75000"/>
                </a:schemeClr>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OS</a:t>
            </a:r>
            <a:endParaRPr lang="nl-BE" sz="1051" dirty="0"/>
          </a:p>
        </p:txBody>
      </p:sp>
      <p:sp>
        <p:nvSpPr>
          <p:cNvPr id="23" name="Rounded Rectangle 22"/>
          <p:cNvSpPr/>
          <p:nvPr/>
        </p:nvSpPr>
        <p:spPr>
          <a:xfrm>
            <a:off x="5046455" y="1796264"/>
            <a:ext cx="1053125" cy="295191"/>
          </a:xfrm>
          <a:prstGeom prst="roundRect">
            <a:avLst/>
          </a:prstGeom>
          <a:gradFill flip="none" rotWithShape="1">
            <a:gsLst>
              <a:gs pos="73000">
                <a:schemeClr val="accent1">
                  <a:lumMod val="75000"/>
                </a:schemeClr>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Authentication</a:t>
            </a:r>
            <a:endParaRPr lang="nl-BE" sz="1051" dirty="0"/>
          </a:p>
        </p:txBody>
      </p:sp>
      <p:sp>
        <p:nvSpPr>
          <p:cNvPr id="24" name="Rounded Rectangle 23"/>
          <p:cNvSpPr/>
          <p:nvPr/>
        </p:nvSpPr>
        <p:spPr>
          <a:xfrm>
            <a:off x="6191861" y="1796264"/>
            <a:ext cx="1053125" cy="295191"/>
          </a:xfrm>
          <a:prstGeom prst="roundRect">
            <a:avLst/>
          </a:prstGeom>
          <a:gradFill flip="none" rotWithShape="1">
            <a:gsLst>
              <a:gs pos="73000">
                <a:schemeClr val="accent1">
                  <a:lumMod val="75000"/>
                </a:schemeClr>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Portal</a:t>
            </a:r>
            <a:endParaRPr lang="nl-BE" sz="1051" dirty="0"/>
          </a:p>
        </p:txBody>
      </p:sp>
      <p:sp>
        <p:nvSpPr>
          <p:cNvPr id="25" name="Rounded Rectangle 24"/>
          <p:cNvSpPr/>
          <p:nvPr/>
        </p:nvSpPr>
        <p:spPr>
          <a:xfrm>
            <a:off x="6880905" y="2182972"/>
            <a:ext cx="1053125" cy="295191"/>
          </a:xfrm>
          <a:prstGeom prst="roundRect">
            <a:avLst/>
          </a:prstGeom>
          <a:gradFill flip="none" rotWithShape="1">
            <a:gsLst>
              <a:gs pos="73000">
                <a:schemeClr val="accent1">
                  <a:lumMod val="75000"/>
                </a:schemeClr>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Engines</a:t>
            </a:r>
            <a:endParaRPr lang="nl-BE" sz="1051" dirty="0"/>
          </a:p>
        </p:txBody>
      </p:sp>
      <p:sp>
        <p:nvSpPr>
          <p:cNvPr id="26" name="Arc 25"/>
          <p:cNvSpPr/>
          <p:nvPr/>
        </p:nvSpPr>
        <p:spPr>
          <a:xfrm rot="21075433">
            <a:off x="2940428" y="3190013"/>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27" name="Arc 26"/>
          <p:cNvSpPr/>
          <p:nvPr/>
        </p:nvSpPr>
        <p:spPr>
          <a:xfrm rot="19057645">
            <a:off x="5471991" y="3506318"/>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pic>
        <p:nvPicPr>
          <p:cNvPr id="2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80" y="3967290"/>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161" y="3931639"/>
            <a:ext cx="585575" cy="5855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4655839"/>
            <a:ext cx="485265" cy="485265"/>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1153783" y="3321761"/>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1</a:t>
            </a:r>
            <a:endParaRPr lang="nl-BE" sz="1051" dirty="0"/>
          </a:p>
        </p:txBody>
      </p:sp>
      <p:sp>
        <p:nvSpPr>
          <p:cNvPr id="32" name="Rounded Rectangle 31"/>
          <p:cNvSpPr/>
          <p:nvPr/>
        </p:nvSpPr>
        <p:spPr>
          <a:xfrm>
            <a:off x="1153783" y="406232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2</a:t>
            </a:r>
            <a:endParaRPr lang="nl-BE" sz="1051" dirty="0"/>
          </a:p>
        </p:txBody>
      </p:sp>
      <p:sp>
        <p:nvSpPr>
          <p:cNvPr id="33" name="Rounded Rectangle 32"/>
          <p:cNvSpPr/>
          <p:nvPr/>
        </p:nvSpPr>
        <p:spPr>
          <a:xfrm>
            <a:off x="1167704" y="475087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3</a:t>
            </a:r>
            <a:endParaRPr lang="nl-BE" sz="1051" dirty="0"/>
          </a:p>
        </p:txBody>
      </p:sp>
      <p:sp>
        <p:nvSpPr>
          <p:cNvPr id="34" name="Arc 33"/>
          <p:cNvSpPr/>
          <p:nvPr/>
        </p:nvSpPr>
        <p:spPr>
          <a:xfrm rot="19057645">
            <a:off x="4119644" y="3530982"/>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35" name="Rounded Rectangle 34"/>
          <p:cNvSpPr/>
          <p:nvPr/>
        </p:nvSpPr>
        <p:spPr>
          <a:xfrm>
            <a:off x="1191746" y="5259494"/>
            <a:ext cx="1122507"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Release Intake</a:t>
            </a:r>
            <a:endParaRPr lang="nl-BE" sz="1351" dirty="0">
              <a:solidFill>
                <a:sysClr val="windowText" lastClr="000000"/>
              </a:solidFill>
            </a:endParaRPr>
          </a:p>
        </p:txBody>
      </p:sp>
      <p:sp>
        <p:nvSpPr>
          <p:cNvPr id="36" name="Rounded Rectangle 35"/>
          <p:cNvSpPr/>
          <p:nvPr/>
        </p:nvSpPr>
        <p:spPr>
          <a:xfrm>
            <a:off x="2584078" y="5259494"/>
            <a:ext cx="1384374"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Master Release mgmt</a:t>
            </a:r>
            <a:endParaRPr lang="nl-BE" sz="1351" dirty="0">
              <a:solidFill>
                <a:sysClr val="windowText" lastClr="000000"/>
              </a:solidFill>
            </a:endParaRPr>
          </a:p>
        </p:txBody>
      </p:sp>
      <p:sp>
        <p:nvSpPr>
          <p:cNvPr id="37" name="Rounded Rectangle 36"/>
          <p:cNvSpPr/>
          <p:nvPr/>
        </p:nvSpPr>
        <p:spPr>
          <a:xfrm>
            <a:off x="4093281" y="5259494"/>
            <a:ext cx="3662038"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Continuous “zero touch”  &amp; standardized</a:t>
            </a:r>
          </a:p>
          <a:p>
            <a:pPr algn="ctr"/>
            <a:r>
              <a:rPr lang="nl-BE" sz="1351" dirty="0">
                <a:solidFill>
                  <a:sysClr val="windowText" lastClr="000000"/>
                </a:solidFill>
              </a:rPr>
              <a:t>Application Release Deployment</a:t>
            </a:r>
            <a:endParaRPr lang="nl-BE" sz="1351" dirty="0">
              <a:solidFill>
                <a:sysClr val="windowText" lastClr="000000"/>
              </a:solidFill>
            </a:endParaRPr>
          </a:p>
        </p:txBody>
      </p:sp>
      <p:sp>
        <p:nvSpPr>
          <p:cNvPr id="38" name="Title 10"/>
          <p:cNvSpPr txBox="1">
            <a:spLocks/>
          </p:cNvSpPr>
          <p:nvPr/>
        </p:nvSpPr>
        <p:spPr bwMode="gray">
          <a:xfrm>
            <a:off x="1232235" y="324838"/>
            <a:ext cx="6409232" cy="549386"/>
          </a:xfrm>
          <a:prstGeom prst="rect">
            <a:avLst/>
          </a:prstGeom>
        </p:spPr>
        <p:txBody>
          <a:bodyPr vert="horz" lIns="0" tIns="0" rIns="0" bIns="0" rtlCol="0" anchor="b" anchorCtr="0">
            <a:normAutofit fontScale="77500" lnSpcReduction="20000"/>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nl-BE" sz="3003" dirty="0"/>
              <a:t>Automating application release operations</a:t>
            </a:r>
            <a:br>
              <a:rPr lang="nl-BE" sz="3003" dirty="0"/>
            </a:br>
            <a:r>
              <a:rPr lang="nl-BE" sz="3003" dirty="0"/>
              <a:t>Enterprise Application Delivery</a:t>
            </a:r>
            <a:endParaRPr lang="en-US" sz="3003" dirty="0"/>
          </a:p>
        </p:txBody>
      </p:sp>
      <p:pic>
        <p:nvPicPr>
          <p:cNvPr id="39" name="Picture 3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99971" y="4344247"/>
            <a:ext cx="343218" cy="457626"/>
          </a:xfrm>
          <a:prstGeom prst="rect">
            <a:avLst/>
          </a:prstGeom>
        </p:spPr>
      </p:pic>
      <p:grpSp>
        <p:nvGrpSpPr>
          <p:cNvPr id="40" name="Group 39"/>
          <p:cNvGrpSpPr/>
          <p:nvPr/>
        </p:nvGrpSpPr>
        <p:grpSpPr>
          <a:xfrm>
            <a:off x="5086827" y="4344247"/>
            <a:ext cx="572029" cy="457626"/>
            <a:chOff x="5257800" y="3486150"/>
            <a:chExt cx="762000" cy="457202"/>
          </a:xfrm>
        </p:grpSpPr>
        <p:pic>
          <p:nvPicPr>
            <p:cNvPr id="41" name="Picture 4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257800" y="3486150"/>
              <a:ext cx="457200" cy="457202"/>
            </a:xfrm>
            <a:prstGeom prst="rect">
              <a:avLst/>
            </a:prstGeom>
          </p:spPr>
        </p:pic>
        <p:pic>
          <p:nvPicPr>
            <p:cNvPr id="42" name="Picture 41"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62600" y="3486150"/>
              <a:ext cx="457200" cy="457202"/>
            </a:xfrm>
            <a:prstGeom prst="rect">
              <a:avLst/>
            </a:prstGeom>
          </p:spPr>
        </p:pic>
      </p:grpSp>
      <p:grpSp>
        <p:nvGrpSpPr>
          <p:cNvPr id="43" name="Group 42"/>
          <p:cNvGrpSpPr/>
          <p:nvPr/>
        </p:nvGrpSpPr>
        <p:grpSpPr>
          <a:xfrm>
            <a:off x="6345291" y="4267977"/>
            <a:ext cx="1029653" cy="915249"/>
            <a:chOff x="6934200" y="3409950"/>
            <a:chExt cx="1371600" cy="914402"/>
          </a:xfrm>
        </p:grpSpPr>
        <p:pic>
          <p:nvPicPr>
            <p:cNvPr id="44" name="Picture 43"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409950"/>
              <a:ext cx="457200" cy="457202"/>
            </a:xfrm>
            <a:prstGeom prst="rect">
              <a:avLst/>
            </a:prstGeom>
          </p:spPr>
        </p:pic>
        <p:pic>
          <p:nvPicPr>
            <p:cNvPr id="45" name="Picture 44"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409950"/>
              <a:ext cx="457200" cy="457202"/>
            </a:xfrm>
            <a:prstGeom prst="rect">
              <a:avLst/>
            </a:prstGeom>
          </p:spPr>
        </p:pic>
        <p:pic>
          <p:nvPicPr>
            <p:cNvPr id="46" name="Picture 45"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409950"/>
              <a:ext cx="457200" cy="457202"/>
            </a:xfrm>
            <a:prstGeom prst="rect">
              <a:avLst/>
            </a:prstGeom>
          </p:spPr>
        </p:pic>
        <p:pic>
          <p:nvPicPr>
            <p:cNvPr id="47" name="Picture 46"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409950"/>
              <a:ext cx="457200" cy="457202"/>
            </a:xfrm>
            <a:prstGeom prst="rect">
              <a:avLst/>
            </a:prstGeom>
          </p:spPr>
        </p:pic>
        <p:pic>
          <p:nvPicPr>
            <p:cNvPr id="48" name="Picture 47"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867150"/>
              <a:ext cx="457200" cy="457202"/>
            </a:xfrm>
            <a:prstGeom prst="rect">
              <a:avLst/>
            </a:prstGeom>
          </p:spPr>
        </p:pic>
        <p:pic>
          <p:nvPicPr>
            <p:cNvPr id="49" name="Picture 4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867150"/>
              <a:ext cx="457200" cy="457202"/>
            </a:xfrm>
            <a:prstGeom prst="rect">
              <a:avLst/>
            </a:prstGeom>
          </p:spPr>
        </p:pic>
        <p:pic>
          <p:nvPicPr>
            <p:cNvPr id="50" name="Picture 49"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867150"/>
              <a:ext cx="457200" cy="457202"/>
            </a:xfrm>
            <a:prstGeom prst="rect">
              <a:avLst/>
            </a:prstGeom>
          </p:spPr>
        </p:pic>
        <p:pic>
          <p:nvPicPr>
            <p:cNvPr id="51" name="Picture 5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867150"/>
              <a:ext cx="457200" cy="457202"/>
            </a:xfrm>
            <a:prstGeom prst="rect">
              <a:avLst/>
            </a:prstGeom>
          </p:spPr>
        </p:pic>
      </p:grpSp>
    </p:spTree>
    <p:extLst>
      <p:ext uri="{BB962C8B-B14F-4D97-AF65-F5344CB8AC3E}">
        <p14:creationId xmlns:p14="http://schemas.microsoft.com/office/powerpoint/2010/main" val="33025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13" dur="2000" fill="hold"/>
                                        <p:tgtEl>
                                          <p:spTgt spid="8"/>
                                        </p:tgtEl>
                                        <p:attrNameLst>
                                          <p:attrName>ppt_x</p:attrName>
                                          <p:attrName>ppt_y</p:attrName>
                                        </p:attrNameLst>
                                      </p:cBhvr>
                                      <p:rCtr x="5851" y="-116"/>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4000"/>
                            </p:stCondLst>
                            <p:childTnLst>
                              <p:par>
                                <p:cTn id="28"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29" dur="2000" fill="hold"/>
                                        <p:tgtEl>
                                          <p:spTgt spid="28"/>
                                        </p:tgtEl>
                                        <p:attrNameLst>
                                          <p:attrName>ppt_x</p:attrName>
                                          <p:attrName>ppt_y</p:attrName>
                                        </p:attrNameLst>
                                      </p:cBhvr>
                                      <p:rCtr x="5851" y="-116"/>
                                    </p:animMotion>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65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6500"/>
                            </p:stCondLst>
                            <p:childTnLst>
                              <p:par>
                                <p:cTn id="38" presetID="63" presetClass="path" presetSubtype="0" repeatCount="indefinite" accel="50000" decel="50000" fill="hold" nodeType="afterEffect">
                                  <p:stCondLst>
                                    <p:cond delay="0"/>
                                  </p:stCondLst>
                                  <p:childTnLst>
                                    <p:animMotion origin="layout" path="M 3.05556E-6 3.51526E-7 L 0.11718 -0.11933 " pathEditMode="relative" rAng="0" ptsTypes="AA">
                                      <p:cBhvr>
                                        <p:cTn id="39" dur="2000" fill="hold"/>
                                        <p:tgtEl>
                                          <p:spTgt spid="30"/>
                                        </p:tgtEl>
                                        <p:attrNameLst>
                                          <p:attrName>ppt_x</p:attrName>
                                          <p:attrName>ppt_y</p:attrName>
                                        </p:attrNameLst>
                                      </p:cBhvr>
                                      <p:rCtr x="5851" y="-5967"/>
                                    </p:animMotion>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1000" fill="hold"/>
                                        <p:tgtEl>
                                          <p:spTgt spid="36"/>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42" presetClass="entr" presetSubtype="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0"/>
                                        <p:tgtEl>
                                          <p:spTgt spid="37"/>
                                        </p:tgtEl>
                                      </p:cBhvr>
                                    </p:animEffect>
                                    <p:anim calcmode="lin" valueType="num">
                                      <p:cBhvr>
                                        <p:cTn id="57" dur="1000" fill="hold"/>
                                        <p:tgtEl>
                                          <p:spTgt spid="37"/>
                                        </p:tgtEl>
                                        <p:attrNameLst>
                                          <p:attrName>ppt_x</p:attrName>
                                        </p:attrNameLst>
                                      </p:cBhvr>
                                      <p:tavLst>
                                        <p:tav tm="0">
                                          <p:val>
                                            <p:strVal val="#ppt_x"/>
                                          </p:val>
                                        </p:tav>
                                        <p:tav tm="100000">
                                          <p:val>
                                            <p:strVal val="#ppt_x"/>
                                          </p:val>
                                        </p:tav>
                                      </p:tavLst>
                                    </p:anim>
                                    <p:anim calcmode="lin" valueType="num">
                                      <p:cBhvr>
                                        <p:cTn id="5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P spid="36"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Patrick </a:t>
            </a:r>
            <a:r>
              <a:rPr lang="en-US" dirty="0" err="1" smtClean="0"/>
              <a:t>Debios</a:t>
            </a:r>
            <a:endParaRPr lang="en-US" dirty="0"/>
          </a:p>
        </p:txBody>
      </p:sp>
      <p:sp>
        <p:nvSpPr>
          <p:cNvPr id="3" name="Text Placeholder 2"/>
          <p:cNvSpPr>
            <a:spLocks noGrp="1"/>
          </p:cNvSpPr>
          <p:nvPr>
            <p:ph type="body" sz="quarter" idx="10"/>
          </p:nvPr>
        </p:nvSpPr>
        <p:spPr>
          <a:xfrm>
            <a:off x="6733955" y="4193493"/>
            <a:ext cx="2502195" cy="857692"/>
          </a:xfrm>
        </p:spPr>
        <p:txBody>
          <a:bodyPr/>
          <a:lstStyle/>
          <a:p>
            <a:r>
              <a:rPr lang="en-US" dirty="0" smtClean="0"/>
              <a:t>Infrastructure guys</a:t>
            </a:r>
            <a:endParaRPr lang="en-US" dirty="0"/>
          </a:p>
        </p:txBody>
      </p:sp>
      <p:pic>
        <p:nvPicPr>
          <p:cNvPr id="1026" name="Picture 2" descr="http://itrevolution.com/wp-content/uploads/2012/03/debo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67" y="2091287"/>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297809" y="2681735"/>
            <a:ext cx="351011" cy="905651"/>
          </a:xfrm>
          <a:prstGeom prst="rect">
            <a:avLst/>
          </a:prstGeom>
        </p:spPr>
      </p:pic>
      <p:sp>
        <p:nvSpPr>
          <p:cNvPr id="6" name="Title 1"/>
          <p:cNvSpPr txBox="1">
            <a:spLocks/>
          </p:cNvSpPr>
          <p:nvPr/>
        </p:nvSpPr>
        <p:spPr bwMode="gray">
          <a:xfrm>
            <a:off x="7673374" y="1934672"/>
            <a:ext cx="1189092" cy="529567"/>
          </a:xfrm>
          <a:prstGeom prst="rect">
            <a:avLst/>
          </a:prstGeom>
        </p:spPr>
        <p:txBody>
          <a:bodyPr vert="horz" lIns="0" tIns="0" rIns="0" bIns="0" rtlCol="0" anchor="t" anchorCtr="0">
            <a:normAutofit fontScale="775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Data  Management/</a:t>
            </a:r>
          </a:p>
          <a:p>
            <a:r>
              <a:rPr lang="en-US" sz="1800" dirty="0"/>
              <a:t>Assurance </a:t>
            </a:r>
            <a:endParaRPr lang="en-US" dirty="0"/>
          </a:p>
        </p:txBody>
      </p:sp>
      <p:sp>
        <p:nvSpPr>
          <p:cNvPr id="7" name="Title 1"/>
          <p:cNvSpPr txBox="1">
            <a:spLocks/>
          </p:cNvSpPr>
          <p:nvPr/>
        </p:nvSpPr>
        <p:spPr bwMode="gray">
          <a:xfrm>
            <a:off x="5742388" y="2321661"/>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Network</a:t>
            </a:r>
            <a:endParaRPr lang="en-US" sz="1800" dirty="0"/>
          </a:p>
        </p:txBody>
      </p:sp>
      <p:sp>
        <p:nvSpPr>
          <p:cNvPr id="8" name="Title 1"/>
          <p:cNvSpPr txBox="1">
            <a:spLocks/>
          </p:cNvSpPr>
          <p:nvPr/>
        </p:nvSpPr>
        <p:spPr bwMode="gray">
          <a:xfrm>
            <a:off x="4940920" y="1582497"/>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a:t>Compliance</a:t>
            </a:r>
            <a:r>
              <a:rPr lang="en-US" sz="1800" dirty="0"/>
              <a:t> </a:t>
            </a:r>
            <a:r>
              <a:rPr lang="en-US" sz="1800" dirty="0">
                <a:solidFill>
                  <a:srgbClr val="FF0000"/>
                </a:solidFill>
              </a:rPr>
              <a:t>Rules, Transparency, Regulations, Policies,  LAW,  Standards, Requirements</a:t>
            </a:r>
            <a:endParaRPr lang="en-US" dirty="0">
              <a:solidFill>
                <a:srgbClr val="FF0000"/>
              </a:solidFill>
            </a:endParaRPr>
          </a:p>
        </p:txBody>
      </p:sp>
      <p:grpSp>
        <p:nvGrpSpPr>
          <p:cNvPr id="4" name="Group 3"/>
          <p:cNvGrpSpPr/>
          <p:nvPr/>
        </p:nvGrpSpPr>
        <p:grpSpPr>
          <a:xfrm>
            <a:off x="390534" y="1883346"/>
            <a:ext cx="815460" cy="1833192"/>
            <a:chOff x="904856" y="1270567"/>
            <a:chExt cx="871317" cy="3135704"/>
          </a:xfrm>
        </p:grpSpPr>
        <p:pic>
          <p:nvPicPr>
            <p:cNvPr id="9" name="Picture 8" descr="developer-blue.png"/>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9072" y="1270567"/>
              <a:ext cx="528204" cy="711326"/>
            </a:xfrm>
            <a:prstGeom prst="rect">
              <a:avLst/>
            </a:prstGeom>
          </p:spPr>
        </p:pic>
        <p:sp>
          <p:nvSpPr>
            <p:cNvPr id="10" name="TextBox 9"/>
            <p:cNvSpPr txBox="1"/>
            <p:nvPr/>
          </p:nvSpPr>
          <p:spPr>
            <a:xfrm>
              <a:off x="904856" y="1964051"/>
              <a:ext cx="871317" cy="109639"/>
            </a:xfrm>
            <a:prstGeom prst="rect">
              <a:avLst/>
            </a:prstGeom>
            <a:noFill/>
          </p:spPr>
          <p:txBody>
            <a:bodyPr wrap="square" rtlCol="0" anchor="ctr">
              <a:noAutofit/>
            </a:bodyPr>
            <a:lstStyle/>
            <a:p>
              <a:pPr algn="ctr"/>
              <a:r>
                <a:rPr lang="en-US" sz="800" dirty="0"/>
                <a:t>Developer 1</a:t>
              </a:r>
              <a:endParaRPr lang="en-US" sz="800" dirty="0"/>
            </a:p>
          </p:txBody>
        </p:sp>
        <p:pic>
          <p:nvPicPr>
            <p:cNvPr id="11" name="Picture 10"/>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9072" y="2319217"/>
              <a:ext cx="528204" cy="695922"/>
            </a:xfrm>
            <a:prstGeom prst="rect">
              <a:avLst/>
            </a:prstGeom>
          </p:spPr>
        </p:pic>
        <p:sp>
          <p:nvSpPr>
            <p:cNvPr id="12" name="TextBox 11"/>
            <p:cNvSpPr txBox="1"/>
            <p:nvPr/>
          </p:nvSpPr>
          <p:spPr>
            <a:xfrm>
              <a:off x="934140" y="2998954"/>
              <a:ext cx="812749" cy="126224"/>
            </a:xfrm>
            <a:prstGeom prst="rect">
              <a:avLst/>
            </a:prstGeom>
            <a:noFill/>
          </p:spPr>
          <p:txBody>
            <a:bodyPr wrap="square" rtlCol="0" anchor="ctr">
              <a:noAutofit/>
            </a:bodyPr>
            <a:lstStyle/>
            <a:p>
              <a:pPr algn="ctr"/>
              <a:r>
                <a:rPr lang="en-US" sz="800" dirty="0"/>
                <a:t>Developer 2</a:t>
              </a:r>
              <a:endParaRPr lang="en-US" sz="800" dirty="0"/>
            </a:p>
          </p:txBody>
        </p:sp>
        <p:pic>
          <p:nvPicPr>
            <p:cNvPr id="13" name="Picture 12"/>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50850" y="3640132"/>
              <a:ext cx="528204" cy="690675"/>
            </a:xfrm>
            <a:prstGeom prst="rect">
              <a:avLst/>
            </a:prstGeom>
          </p:spPr>
        </p:pic>
        <p:sp>
          <p:nvSpPr>
            <p:cNvPr id="14" name="TextBox 13"/>
            <p:cNvSpPr txBox="1"/>
            <p:nvPr/>
          </p:nvSpPr>
          <p:spPr>
            <a:xfrm>
              <a:off x="960713" y="4310690"/>
              <a:ext cx="759603" cy="95581"/>
            </a:xfrm>
            <a:prstGeom prst="rect">
              <a:avLst/>
            </a:prstGeom>
            <a:noFill/>
          </p:spPr>
          <p:txBody>
            <a:bodyPr wrap="square" rtlCol="0" anchor="ctr">
              <a:noAutofit/>
            </a:bodyPr>
            <a:lstStyle/>
            <a:p>
              <a:pPr algn="ctr"/>
              <a:r>
                <a:rPr lang="en-US" sz="800" dirty="0"/>
                <a:t>Developer n</a:t>
              </a:r>
              <a:endParaRPr lang="en-US" sz="800" dirty="0"/>
            </a:p>
          </p:txBody>
        </p:sp>
      </p:grpSp>
      <p:grpSp>
        <p:nvGrpSpPr>
          <p:cNvPr id="15" name="Group 14"/>
          <p:cNvGrpSpPr/>
          <p:nvPr/>
        </p:nvGrpSpPr>
        <p:grpSpPr>
          <a:xfrm>
            <a:off x="7234331" y="4637288"/>
            <a:ext cx="1015450" cy="717131"/>
            <a:chOff x="7178708" y="2110134"/>
            <a:chExt cx="745586" cy="1308904"/>
          </a:xfrm>
        </p:grpSpPr>
        <p:pic>
          <p:nvPicPr>
            <p:cNvPr id="16" name="Picture 1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7" name="Picture 1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8" name="Picture 1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9" name="Picture 1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20" name="Picture 1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21" name="Picture 2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22" name="Picture 2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23" name="Picture 2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24" name="Picture 2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25" name="Picture 2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26" name="Picture 2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27" name="TextBox 26"/>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a:t>Production</a:t>
              </a:r>
            </a:p>
          </p:txBody>
        </p:sp>
      </p:grpSp>
      <p:sp>
        <p:nvSpPr>
          <p:cNvPr id="29" name="Title 1"/>
          <p:cNvSpPr txBox="1">
            <a:spLocks/>
          </p:cNvSpPr>
          <p:nvPr/>
        </p:nvSpPr>
        <p:spPr bwMode="gray">
          <a:xfrm>
            <a:off x="6748378" y="1506180"/>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Security</a:t>
            </a:r>
            <a:r>
              <a:rPr lang="en-US" dirty="0"/>
              <a:t>  </a:t>
            </a:r>
            <a:endParaRPr lang="en-US" dirty="0"/>
          </a:p>
        </p:txBody>
      </p:sp>
      <p:sp>
        <p:nvSpPr>
          <p:cNvPr id="28" name="Rectangle 27"/>
          <p:cNvSpPr/>
          <p:nvPr/>
        </p:nvSpPr>
        <p:spPr>
          <a:xfrm>
            <a:off x="6941544" y="3959117"/>
            <a:ext cx="1864613" cy="369332"/>
          </a:xfrm>
          <a:prstGeom prst="rect">
            <a:avLst/>
          </a:prstGeom>
        </p:spPr>
        <p:txBody>
          <a:bodyPr wrap="none">
            <a:spAutoFit/>
          </a:bodyPr>
          <a:lstStyle/>
          <a:p>
            <a:r>
              <a:rPr lang="en-US" dirty="0"/>
              <a:t>Operations guys</a:t>
            </a:r>
            <a:endParaRPr lang="en-US" dirty="0"/>
          </a:p>
        </p:txBody>
      </p:sp>
      <p:grpSp>
        <p:nvGrpSpPr>
          <p:cNvPr id="30" name="Group 29"/>
          <p:cNvGrpSpPr/>
          <p:nvPr/>
        </p:nvGrpSpPr>
        <p:grpSpPr>
          <a:xfrm>
            <a:off x="774767" y="3785317"/>
            <a:ext cx="7094559" cy="2802027"/>
            <a:chOff x="774766" y="2930447"/>
            <a:chExt cx="7094559" cy="2802027"/>
          </a:xfrm>
        </p:grpSpPr>
        <p:grpSp>
          <p:nvGrpSpPr>
            <p:cNvPr id="32" name="Group 31"/>
            <p:cNvGrpSpPr/>
            <p:nvPr/>
          </p:nvGrpSpPr>
          <p:grpSpPr>
            <a:xfrm>
              <a:off x="1573376" y="2930447"/>
              <a:ext cx="659155" cy="920215"/>
              <a:chOff x="1520740" y="2900050"/>
              <a:chExt cx="659155" cy="920215"/>
            </a:xfrm>
          </p:grpSpPr>
          <p:pic>
            <p:nvPicPr>
              <p:cNvPr id="33" name="Picture 3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520740" y="2900050"/>
                <a:ext cx="453362" cy="504326"/>
              </a:xfrm>
              <a:prstGeom prst="rect">
                <a:avLst/>
              </a:prstGeom>
            </p:spPr>
          </p:pic>
          <p:sp>
            <p:nvSpPr>
              <p:cNvPr id="34" name="TextBox 33"/>
              <p:cNvSpPr txBox="1"/>
              <p:nvPr/>
            </p:nvSpPr>
            <p:spPr>
              <a:xfrm>
                <a:off x="1520740" y="3450933"/>
                <a:ext cx="659155" cy="369332"/>
              </a:xfrm>
              <a:prstGeom prst="rect">
                <a:avLst/>
              </a:prstGeom>
              <a:noFill/>
            </p:spPr>
            <p:txBody>
              <a:bodyPr wrap="none" rtlCol="0">
                <a:spAutoFit/>
              </a:bodyPr>
              <a:lstStyle/>
              <a:p>
                <a:r>
                  <a:rPr lang="en-US" dirty="0"/>
                  <a:t>DEV</a:t>
                </a:r>
                <a:endParaRPr lang="en-US" dirty="0"/>
              </a:p>
            </p:txBody>
          </p:sp>
        </p:grpSp>
        <p:grpSp>
          <p:nvGrpSpPr>
            <p:cNvPr id="40" name="Group 39"/>
            <p:cNvGrpSpPr/>
            <p:nvPr/>
          </p:nvGrpSpPr>
          <p:grpSpPr>
            <a:xfrm>
              <a:off x="774766" y="3539258"/>
              <a:ext cx="7094559" cy="2193216"/>
              <a:chOff x="982640" y="1357848"/>
              <a:chExt cx="7094559" cy="2921581"/>
            </a:xfrm>
          </p:grpSpPr>
          <p:sp>
            <p:nvSpPr>
              <p:cNvPr id="41" name="Freeform 40"/>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eeform 42"/>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SDLC --Months</a:t>
                </a:r>
                <a:endParaRPr lang="en-US" sz="1200" dirty="0">
                  <a:solidFill>
                    <a:srgbClr val="22343A"/>
                  </a:solidFill>
                </a:endParaRPr>
              </a:p>
            </p:txBody>
          </p:sp>
          <p:pic>
            <p:nvPicPr>
              <p:cNvPr id="44" name="Picture 4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45" name="Picture 4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46" name="Group 45"/>
              <p:cNvGrpSpPr/>
              <p:nvPr/>
            </p:nvGrpSpPr>
            <p:grpSpPr>
              <a:xfrm>
                <a:off x="4343402" y="3664855"/>
                <a:ext cx="655668" cy="554456"/>
                <a:chOff x="4343400" y="3565644"/>
                <a:chExt cx="794446" cy="671812"/>
              </a:xfrm>
            </p:grpSpPr>
            <p:pic>
              <p:nvPicPr>
                <p:cNvPr id="61" name="Picture 6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2" name="Picture 6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47" name="Group 46"/>
              <p:cNvGrpSpPr/>
              <p:nvPr/>
            </p:nvGrpSpPr>
            <p:grpSpPr>
              <a:xfrm>
                <a:off x="5630439" y="3488631"/>
                <a:ext cx="519990" cy="790798"/>
                <a:chOff x="5562600" y="3222174"/>
                <a:chExt cx="655668" cy="997137"/>
              </a:xfrm>
            </p:grpSpPr>
            <p:grpSp>
              <p:nvGrpSpPr>
                <p:cNvPr id="55" name="Group 54"/>
                <p:cNvGrpSpPr/>
                <p:nvPr/>
              </p:nvGrpSpPr>
              <p:grpSpPr>
                <a:xfrm>
                  <a:off x="5562600" y="3664855"/>
                  <a:ext cx="655668" cy="554456"/>
                  <a:chOff x="4343400" y="3565644"/>
                  <a:chExt cx="794446" cy="671812"/>
                </a:xfrm>
              </p:grpSpPr>
              <p:pic>
                <p:nvPicPr>
                  <p:cNvPr id="59" name="Picture 5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0" name="Picture 5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6" name="Group 55"/>
                <p:cNvGrpSpPr/>
                <p:nvPr/>
              </p:nvGrpSpPr>
              <p:grpSpPr>
                <a:xfrm>
                  <a:off x="5562600" y="3222174"/>
                  <a:ext cx="655668" cy="554456"/>
                  <a:chOff x="4343400" y="3565644"/>
                  <a:chExt cx="794446" cy="671812"/>
                </a:xfrm>
              </p:grpSpPr>
              <p:pic>
                <p:nvPicPr>
                  <p:cNvPr id="57" name="Picture 5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8" name="Picture 5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48" name="Group 47"/>
              <p:cNvGrpSpPr/>
              <p:nvPr/>
            </p:nvGrpSpPr>
            <p:grpSpPr>
              <a:xfrm>
                <a:off x="6830787" y="3488631"/>
                <a:ext cx="519990" cy="790798"/>
                <a:chOff x="5562600" y="3222174"/>
                <a:chExt cx="655668" cy="997137"/>
              </a:xfrm>
            </p:grpSpPr>
            <p:grpSp>
              <p:nvGrpSpPr>
                <p:cNvPr id="49" name="Group 48"/>
                <p:cNvGrpSpPr/>
                <p:nvPr/>
              </p:nvGrpSpPr>
              <p:grpSpPr>
                <a:xfrm>
                  <a:off x="5562600" y="3664855"/>
                  <a:ext cx="655668" cy="554456"/>
                  <a:chOff x="4343400" y="3565644"/>
                  <a:chExt cx="794446" cy="671812"/>
                </a:xfrm>
              </p:grpSpPr>
              <p:pic>
                <p:nvPicPr>
                  <p:cNvPr id="53" name="Picture 5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4" name="Picture 5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0" name="Group 49"/>
                <p:cNvGrpSpPr/>
                <p:nvPr/>
              </p:nvGrpSpPr>
              <p:grpSpPr>
                <a:xfrm>
                  <a:off x="5562600" y="3222174"/>
                  <a:ext cx="655668" cy="554456"/>
                  <a:chOff x="4343400" y="3565644"/>
                  <a:chExt cx="794446" cy="671812"/>
                </a:xfrm>
              </p:grpSpPr>
              <p:pic>
                <p:nvPicPr>
                  <p:cNvPr id="51" name="Picture 5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2" name="Picture 5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63" name="TextBox 62"/>
            <p:cNvSpPr txBox="1"/>
            <p:nvPr/>
          </p:nvSpPr>
          <p:spPr>
            <a:xfrm>
              <a:off x="2496201" y="4038773"/>
              <a:ext cx="1567322" cy="369332"/>
            </a:xfrm>
            <a:prstGeom prst="rect">
              <a:avLst/>
            </a:prstGeom>
            <a:noFill/>
          </p:spPr>
          <p:txBody>
            <a:bodyPr wrap="square" rtlCol="0">
              <a:spAutoFit/>
            </a:bodyPr>
            <a:lstStyle/>
            <a:p>
              <a:r>
                <a:rPr lang="en-US" dirty="0"/>
                <a:t>QA</a:t>
              </a:r>
              <a:endParaRPr lang="en-US" dirty="0"/>
            </a:p>
          </p:txBody>
        </p:sp>
        <p:sp>
          <p:nvSpPr>
            <p:cNvPr id="64" name="TextBox 63"/>
            <p:cNvSpPr txBox="1"/>
            <p:nvPr/>
          </p:nvSpPr>
          <p:spPr>
            <a:xfrm>
              <a:off x="5017536" y="3904669"/>
              <a:ext cx="629211" cy="369332"/>
            </a:xfrm>
            <a:prstGeom prst="rect">
              <a:avLst/>
            </a:prstGeom>
            <a:noFill/>
          </p:spPr>
          <p:txBody>
            <a:bodyPr wrap="none" rtlCol="0">
              <a:spAutoFit/>
            </a:bodyPr>
            <a:lstStyle/>
            <a:p>
              <a:r>
                <a:rPr lang="en-US" dirty="0"/>
                <a:t>UAT</a:t>
              </a:r>
              <a:endParaRPr lang="en-US" dirty="0"/>
            </a:p>
          </p:txBody>
        </p:sp>
        <p:sp>
          <p:nvSpPr>
            <p:cNvPr id="65" name="TextBox 64"/>
            <p:cNvSpPr txBox="1"/>
            <p:nvPr/>
          </p:nvSpPr>
          <p:spPr>
            <a:xfrm>
              <a:off x="6189728" y="4005829"/>
              <a:ext cx="800219" cy="369332"/>
            </a:xfrm>
            <a:prstGeom prst="rect">
              <a:avLst/>
            </a:prstGeom>
            <a:noFill/>
          </p:spPr>
          <p:txBody>
            <a:bodyPr wrap="none" rtlCol="0">
              <a:spAutoFit/>
            </a:bodyPr>
            <a:lstStyle/>
            <a:p>
              <a:r>
                <a:rPr lang="en-US" dirty="0"/>
                <a:t>PERF</a:t>
              </a:r>
              <a:endParaRPr lang="en-US" dirty="0"/>
            </a:p>
          </p:txBody>
        </p:sp>
        <p:pic>
          <p:nvPicPr>
            <p:cNvPr id="66" name="Picture 6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92964" y="3516073"/>
              <a:ext cx="374166" cy="416227"/>
            </a:xfrm>
            <a:prstGeom prst="rect">
              <a:avLst/>
            </a:prstGeom>
          </p:spPr>
        </p:pic>
        <p:pic>
          <p:nvPicPr>
            <p:cNvPr id="67" name="Picture 6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62937" y="3591337"/>
              <a:ext cx="374166" cy="416227"/>
            </a:xfrm>
            <a:prstGeom prst="rect">
              <a:avLst/>
            </a:prstGeom>
          </p:spPr>
        </p:pic>
        <p:pic>
          <p:nvPicPr>
            <p:cNvPr id="68" name="Picture 6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200719" y="3578617"/>
              <a:ext cx="374166" cy="416227"/>
            </a:xfrm>
            <a:prstGeom prst="rect">
              <a:avLst/>
            </a:prstGeom>
          </p:spPr>
        </p:pic>
        <p:pic>
          <p:nvPicPr>
            <p:cNvPr id="69" name="Picture 6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63583" y="3163345"/>
              <a:ext cx="374166" cy="416227"/>
            </a:xfrm>
            <a:prstGeom prst="rect">
              <a:avLst/>
            </a:prstGeom>
          </p:spPr>
        </p:pic>
        <p:pic>
          <p:nvPicPr>
            <p:cNvPr id="70" name="Picture 6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194255" y="3267505"/>
              <a:ext cx="374166" cy="416227"/>
            </a:xfrm>
            <a:prstGeom prst="rect">
              <a:avLst/>
            </a:prstGeom>
          </p:spPr>
        </p:pic>
        <p:pic>
          <p:nvPicPr>
            <p:cNvPr id="71" name="Picture 7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22262" y="3550243"/>
              <a:ext cx="374166" cy="416227"/>
            </a:xfrm>
            <a:prstGeom prst="rect">
              <a:avLst/>
            </a:prstGeom>
          </p:spPr>
        </p:pic>
        <p:pic>
          <p:nvPicPr>
            <p:cNvPr id="72" name="Picture 7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658065" y="3608902"/>
              <a:ext cx="453362" cy="504326"/>
            </a:xfrm>
            <a:prstGeom prst="rect">
              <a:avLst/>
            </a:prstGeom>
          </p:spPr>
        </p:pic>
      </p:grpSp>
      <p:grpSp>
        <p:nvGrpSpPr>
          <p:cNvPr id="74" name="Group 73"/>
          <p:cNvGrpSpPr/>
          <p:nvPr/>
        </p:nvGrpSpPr>
        <p:grpSpPr>
          <a:xfrm>
            <a:off x="3090886" y="4970311"/>
            <a:ext cx="2119884" cy="981834"/>
            <a:chOff x="4763342" y="3510479"/>
            <a:chExt cx="4253581" cy="2955127"/>
          </a:xfrm>
        </p:grpSpPr>
        <p:sp>
          <p:nvSpPr>
            <p:cNvPr id="75" name="Rounded Rectangle 74"/>
            <p:cNvSpPr/>
            <p:nvPr/>
          </p:nvSpPr>
          <p:spPr bwMode="auto">
            <a:xfrm>
              <a:off x="4940370" y="3510479"/>
              <a:ext cx="3860923" cy="2560320"/>
            </a:xfrm>
            <a:prstGeom prst="roundRect">
              <a:avLst>
                <a:gd name="adj" fmla="val 3762"/>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1" hangingPunct="1">
                <a:defRPr/>
              </a:pPr>
              <a:endParaRPr lang="en-US"/>
            </a:p>
          </p:txBody>
        </p:sp>
        <p:pic>
          <p:nvPicPr>
            <p:cNvPr id="76" name="Picture 75" descr="http://www.telecitygroup.com/designimages/amazon_web_service_thumbnai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3187" y="4427101"/>
              <a:ext cx="1207145" cy="468462"/>
            </a:xfrm>
            <a:prstGeom prst="rect">
              <a:avLst/>
            </a:prstGeom>
            <a:noFill/>
          </p:spPr>
        </p:pic>
        <p:pic>
          <p:nvPicPr>
            <p:cNvPr id="77" name="Picture 76" descr="http://upload.wikimedia.org/wikipedia/fr/2/2f/Equinix-logo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2140" y="4342395"/>
              <a:ext cx="995953" cy="439581"/>
            </a:xfrm>
            <a:prstGeom prst="rect">
              <a:avLst/>
            </a:prstGeom>
            <a:noFill/>
          </p:spPr>
        </p:pic>
        <p:pic>
          <p:nvPicPr>
            <p:cNvPr id="78" name="Picture 77" descr="https://gigapple.files.wordpress.com/2009/02/verizon-logo-470x31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47245" y="3607460"/>
              <a:ext cx="1225686" cy="589955"/>
            </a:xfrm>
            <a:prstGeom prst="rect">
              <a:avLst/>
            </a:prstGeom>
            <a:noFill/>
            <a:ln w="9525">
              <a:noFill/>
              <a:miter lim="800000"/>
              <a:headEnd/>
              <a:tailEnd/>
            </a:ln>
          </p:spPr>
        </p:pic>
        <p:pic>
          <p:nvPicPr>
            <p:cNvPr id="79" name="Picture 78" descr="Google Cloud Platform">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70788" y="4994273"/>
              <a:ext cx="2492960" cy="284204"/>
            </a:xfrm>
            <a:prstGeom prst="rect">
              <a:avLst/>
            </a:prstGeom>
            <a:noFill/>
          </p:spPr>
        </p:pic>
        <p:pic>
          <p:nvPicPr>
            <p:cNvPr id="80" name="Picture 7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30615" y="3621893"/>
              <a:ext cx="1099404" cy="690026"/>
            </a:xfrm>
            <a:prstGeom prst="rect">
              <a:avLst/>
            </a:prstGeom>
            <a:noFill/>
            <a:ln w="9525">
              <a:noFill/>
              <a:miter lim="800000"/>
              <a:headEnd/>
              <a:tailEnd/>
            </a:ln>
          </p:spPr>
        </p:pic>
        <p:pic>
          <p:nvPicPr>
            <p:cNvPr id="81" name="Picture 8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22531" y="4889261"/>
              <a:ext cx="1212834" cy="426329"/>
            </a:xfrm>
            <a:prstGeom prst="rect">
              <a:avLst/>
            </a:prstGeom>
          </p:spPr>
        </p:pic>
        <p:pic>
          <p:nvPicPr>
            <p:cNvPr id="82" name="Picture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46190" y="5281096"/>
              <a:ext cx="1173062" cy="566556"/>
            </a:xfrm>
            <a:prstGeom prst="rect">
              <a:avLst/>
            </a:prstGeom>
          </p:spPr>
        </p:pic>
        <p:pic>
          <p:nvPicPr>
            <p:cNvPr id="83" name="Picture 82"/>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7419145" y="3937777"/>
              <a:ext cx="1336298" cy="354638"/>
            </a:xfrm>
            <a:prstGeom prst="rect">
              <a:avLst/>
            </a:prstGeom>
          </p:spPr>
        </p:pic>
        <p:pic>
          <p:nvPicPr>
            <p:cNvPr id="84" name="Picture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88995" y="4560107"/>
              <a:ext cx="1152923" cy="243843"/>
            </a:xfrm>
            <a:prstGeom prst="rect">
              <a:avLst/>
            </a:prstGeom>
          </p:spPr>
        </p:pic>
        <p:sp>
          <p:nvSpPr>
            <p:cNvPr id="85" name="Freeform 84"/>
            <p:cNvSpPr>
              <a:spLocks noChangeAspect="1"/>
            </p:cNvSpPr>
            <p:nvPr/>
          </p:nvSpPr>
          <p:spPr>
            <a:xfrm>
              <a:off x="7384030" y="5459766"/>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t>Cloud</a:t>
              </a:r>
            </a:p>
          </p:txBody>
        </p:sp>
        <p:sp>
          <p:nvSpPr>
            <p:cNvPr id="86" name="Freeform 85"/>
            <p:cNvSpPr>
              <a:spLocks noChangeAspect="1"/>
            </p:cNvSpPr>
            <p:nvPr/>
          </p:nvSpPr>
          <p:spPr>
            <a:xfrm>
              <a:off x="4763342" y="5448887"/>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t>Elastic</a:t>
              </a:r>
            </a:p>
          </p:txBody>
        </p:sp>
        <p:sp>
          <p:nvSpPr>
            <p:cNvPr id="87" name="TextBox 97"/>
            <p:cNvSpPr txBox="1"/>
            <p:nvPr/>
          </p:nvSpPr>
          <p:spPr>
            <a:xfrm>
              <a:off x="7312440" y="5601290"/>
              <a:ext cx="202257" cy="83371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a:t>
              </a:r>
              <a:endParaRPr lang="en-US" sz="1200" dirty="0"/>
            </a:p>
          </p:txBody>
        </p:sp>
      </p:grpSp>
      <p:grpSp>
        <p:nvGrpSpPr>
          <p:cNvPr id="88" name="Group 87"/>
          <p:cNvGrpSpPr/>
          <p:nvPr/>
        </p:nvGrpSpPr>
        <p:grpSpPr>
          <a:xfrm>
            <a:off x="7956630" y="4677108"/>
            <a:ext cx="1015450" cy="717131"/>
            <a:chOff x="7178708" y="2110134"/>
            <a:chExt cx="745586" cy="1308904"/>
          </a:xfrm>
        </p:grpSpPr>
        <p:pic>
          <p:nvPicPr>
            <p:cNvPr id="89" name="Picture 8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90" name="Picture 8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91" name="Picture 9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92" name="Picture 9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93" name="Picture 9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94" name="Picture 9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95" name="Picture 9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96" name="Picture 9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97" name="Picture 9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98" name="Picture 9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99" name="Picture 9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00" name="TextBox 99"/>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a:t>Production</a:t>
              </a:r>
            </a:p>
          </p:txBody>
        </p:sp>
      </p:grpSp>
      <p:grpSp>
        <p:nvGrpSpPr>
          <p:cNvPr id="101" name="Group 100"/>
          <p:cNvGrpSpPr/>
          <p:nvPr/>
        </p:nvGrpSpPr>
        <p:grpSpPr>
          <a:xfrm>
            <a:off x="8060997" y="5318236"/>
            <a:ext cx="1015450" cy="717131"/>
            <a:chOff x="7178708" y="2110134"/>
            <a:chExt cx="745586" cy="1308904"/>
          </a:xfrm>
        </p:grpSpPr>
        <p:pic>
          <p:nvPicPr>
            <p:cNvPr id="102" name="Picture 10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03" name="Picture 10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04" name="Picture 10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05" name="Picture 10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106" name="Picture 10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107" name="Picture 10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108" name="Picture 10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109" name="Picture 10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110" name="Picture 10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111" name="Picture 11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112" name="Picture 11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13" name="TextBox 112"/>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a:t>Production</a:t>
              </a:r>
            </a:p>
          </p:txBody>
        </p:sp>
      </p:grpSp>
      <p:sp>
        <p:nvSpPr>
          <p:cNvPr id="35" name="AutoShape 2" descr="Image result for repository"/>
          <p:cNvSpPr>
            <a:spLocks noChangeAspect="1" noChangeArrowheads="1"/>
          </p:cNvSpPr>
          <p:nvPr/>
        </p:nvSpPr>
        <p:spPr bwMode="auto">
          <a:xfrm>
            <a:off x="-472128" y="108899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www.infolibcorp.com/gfxs/metadata-management-repository.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17262" y="1443012"/>
            <a:ext cx="830539" cy="828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19"/>
          <a:stretch>
            <a:fillRect/>
          </a:stretch>
        </p:blipFill>
        <p:spPr>
          <a:xfrm>
            <a:off x="1390711" y="1241395"/>
            <a:ext cx="823031" cy="829128"/>
          </a:xfrm>
          <a:prstGeom prst="rect">
            <a:avLst/>
          </a:prstGeom>
        </p:spPr>
      </p:pic>
      <p:sp>
        <p:nvSpPr>
          <p:cNvPr id="114" name="TextBox 113"/>
          <p:cNvSpPr txBox="1"/>
          <p:nvPr/>
        </p:nvSpPr>
        <p:spPr>
          <a:xfrm>
            <a:off x="1153718" y="1012924"/>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37" name="TextBox 36"/>
          <p:cNvSpPr txBox="1"/>
          <p:nvPr/>
        </p:nvSpPr>
        <p:spPr>
          <a:xfrm>
            <a:off x="5308212" y="1050539"/>
            <a:ext cx="3416320" cy="369332"/>
          </a:xfrm>
          <a:prstGeom prst="rect">
            <a:avLst/>
          </a:prstGeom>
          <a:noFill/>
        </p:spPr>
        <p:txBody>
          <a:bodyPr wrap="none" rtlCol="0">
            <a:spAutoFit/>
          </a:bodyPr>
          <a:lstStyle/>
          <a:p>
            <a:r>
              <a:rPr lang="en-US" dirty="0" smtClean="0"/>
              <a:t>The Promise of the digital world</a:t>
            </a:r>
            <a:endParaRPr lang="en-US" dirty="0"/>
          </a:p>
        </p:txBody>
      </p:sp>
    </p:spTree>
    <p:extLst>
      <p:ext uri="{BB962C8B-B14F-4D97-AF65-F5344CB8AC3E}">
        <p14:creationId xmlns:p14="http://schemas.microsoft.com/office/powerpoint/2010/main" val="134240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10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9" grpId="0"/>
      <p:bldP spid="37" grpId="0"/>
    </p:bldLst>
  </p:timing>
</p:sld>
</file>

<file path=ppt/theme/theme1.xml><?xml version="1.0" encoding="utf-8"?>
<a:theme xmlns:a="http://schemas.openxmlformats.org/drawingml/2006/main" name="VZ_PPT_Arial_Standard_4x3_092915">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Arial"/>
        <a:ea typeface=""/>
        <a:cs typeface=""/>
      </a:majorFont>
      <a:minorFont>
        <a:latin typeface="Arial"/>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VZ_PPT_Arial_Standard_4x3_092915</Template>
  <TotalTime>170</TotalTime>
  <Words>1363</Words>
  <Application>Microsoft Office PowerPoint</Application>
  <PresentationFormat>On-screen Show (4:3)</PresentationFormat>
  <Paragraphs>385</Paragraphs>
  <Slides>36</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 Unicode MS</vt:lpstr>
      <vt:lpstr>MS PGothic</vt:lpstr>
      <vt:lpstr>Arial</vt:lpstr>
      <vt:lpstr>Arial Narrow</vt:lpstr>
      <vt:lpstr>CA Sans</vt:lpstr>
      <vt:lpstr>Calibri</vt:lpstr>
      <vt:lpstr>Tahoma</vt:lpstr>
      <vt:lpstr>Wingdings</vt:lpstr>
      <vt:lpstr>VZ_PPT_Arial_Standard_4x3_092915</vt:lpstr>
      <vt:lpstr>DevOps 101</vt:lpstr>
      <vt:lpstr>PowerPoint Presentation</vt:lpstr>
      <vt:lpstr>Application Economy </vt:lpstr>
      <vt:lpstr>Building a Better Brand</vt:lpstr>
      <vt:lpstr>PowerPoint Presentation</vt:lpstr>
      <vt:lpstr>The Application Economy</vt:lpstr>
      <vt:lpstr>When the word DevOps no longer exists, you have achieved DevOps  …   --Another original quote by mike pepe</vt:lpstr>
      <vt:lpstr>PowerPoint Presentation</vt:lpstr>
      <vt:lpstr>Patrick Debios</vt:lpstr>
      <vt:lpstr>PowerPoint Presentation</vt:lpstr>
      <vt:lpstr>Technology</vt:lpstr>
      <vt:lpstr>PowerPoint Presentation</vt:lpstr>
      <vt:lpstr>PowerPoint Presentation</vt:lpstr>
      <vt:lpstr>PowerPoint Presentation</vt:lpstr>
      <vt:lpstr>The Challenge of Today’s Complex and Dynamic IT Environment</vt:lpstr>
      <vt:lpstr>PowerPoint Presentation</vt:lpstr>
      <vt:lpstr>THE PROBLEM DevOps -Automating the Software Development Life Cycle (SDLC)</vt:lpstr>
      <vt:lpstr>PowerPoint Presentation</vt:lpstr>
      <vt:lpstr>So ,  What is DevOps ?</vt:lpstr>
      <vt:lpstr>PowerPoint Presentation</vt:lpstr>
      <vt:lpstr>Processes     </vt:lpstr>
      <vt:lpstr>PowerPoint Presentation</vt:lpstr>
      <vt:lpstr>PowerPoint Presentation</vt:lpstr>
      <vt:lpstr>PowerPoint Presentation</vt:lpstr>
      <vt:lpstr>Identifying the problem</vt:lpstr>
      <vt:lpstr>DevOps is not just about Increasing # of Releases It is about Accelerating Throughput… Speed with Quality!</vt:lpstr>
      <vt:lpstr>What is DevOps?</vt:lpstr>
      <vt:lpstr>Elevator Pitch</vt:lpstr>
      <vt:lpstr>Enterprise Solution with strong ecosystem integrations</vt:lpstr>
      <vt:lpstr>Customer Champions &amp; Stakeholders </vt:lpstr>
      <vt:lpstr>PowerPoint Presentation</vt:lpstr>
      <vt:lpstr>Product Competition Matrix</vt:lpstr>
      <vt:lpstr> Map the Verizon solution with the SDLC</vt:lpstr>
      <vt:lpstr>This is the  yellow option  for the alternate section header.</vt:lpstr>
      <vt:lpstr>This is the  orange option  for the alternate section header.</vt:lpstr>
      <vt:lpstr>PowerPoint Presentation</vt:lpstr>
    </vt:vector>
  </TitlesOfParts>
  <Company>Verizon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  up to three lines.</dc:title>
  <dc:creator>v801384</dc:creator>
  <cp:lastModifiedBy>Michael Pepe</cp:lastModifiedBy>
  <cp:revision>16</cp:revision>
  <dcterms:created xsi:type="dcterms:W3CDTF">2016-06-13T16:08:22Z</dcterms:created>
  <dcterms:modified xsi:type="dcterms:W3CDTF">2016-09-19T17:18:39Z</dcterms:modified>
</cp:coreProperties>
</file>